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69" r:id="rId1"/>
  </p:sldMasterIdLst>
  <p:notesMasterIdLst>
    <p:notesMasterId r:id="rId40"/>
  </p:notesMasterIdLst>
  <p:handoutMasterIdLst>
    <p:handoutMasterId r:id="rId41"/>
  </p:handoutMasterIdLst>
  <p:sldIdLst>
    <p:sldId id="265" r:id="rId2"/>
    <p:sldId id="274" r:id="rId3"/>
    <p:sldId id="269" r:id="rId4"/>
    <p:sldId id="267" r:id="rId5"/>
    <p:sldId id="315" r:id="rId6"/>
    <p:sldId id="277" r:id="rId7"/>
    <p:sldId id="279" r:id="rId8"/>
    <p:sldId id="275" r:id="rId9"/>
    <p:sldId id="281" r:id="rId10"/>
    <p:sldId id="333" r:id="rId11"/>
    <p:sldId id="297" r:id="rId12"/>
    <p:sldId id="324" r:id="rId13"/>
    <p:sldId id="335" r:id="rId14"/>
    <p:sldId id="282" r:id="rId15"/>
    <p:sldId id="296" r:id="rId16"/>
    <p:sldId id="295" r:id="rId17"/>
    <p:sldId id="328" r:id="rId18"/>
    <p:sldId id="325" r:id="rId19"/>
    <p:sldId id="329" r:id="rId20"/>
    <p:sldId id="336" r:id="rId21"/>
    <p:sldId id="338" r:id="rId22"/>
    <p:sldId id="337" r:id="rId23"/>
    <p:sldId id="316" r:id="rId24"/>
    <p:sldId id="317" r:id="rId25"/>
    <p:sldId id="318" r:id="rId26"/>
    <p:sldId id="284" r:id="rId27"/>
    <p:sldId id="331" r:id="rId28"/>
    <p:sldId id="343" r:id="rId29"/>
    <p:sldId id="344" r:id="rId30"/>
    <p:sldId id="314" r:id="rId31"/>
    <p:sldId id="346" r:id="rId32"/>
    <p:sldId id="347" r:id="rId33"/>
    <p:sldId id="348" r:id="rId34"/>
    <p:sldId id="349" r:id="rId35"/>
    <p:sldId id="350" r:id="rId36"/>
    <p:sldId id="352" r:id="rId37"/>
    <p:sldId id="351" r:id="rId38"/>
    <p:sldId id="273" r:id="rId3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37" autoAdjust="0"/>
    <p:restoredTop sz="95716" autoAdjust="0"/>
  </p:normalViewPr>
  <p:slideViewPr>
    <p:cSldViewPr snapToGrid="0" snapToObjects="1">
      <p:cViewPr>
        <p:scale>
          <a:sx n="113" d="100"/>
          <a:sy n="113" d="100"/>
        </p:scale>
        <p:origin x="896" y="4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D83/AppData/Roaming/PolarisOffice/ETemp/14508_19514240/fImage14000682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B00D997-B3F0-925C-75E3-83AEF5ED6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456" y="1789875"/>
            <a:ext cx="9144000" cy="2401940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>
              <a:defRPr lang="ko-KR" altLang="en-US" sz="7500" b="1" spc="-30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FontTx/>
            </a:pPr>
            <a:r>
              <a:rPr lang="ko-KR" altLang="en-US" dirty="0"/>
              <a:t>타이틀을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846E7-8417-A14D-BD9F-353219B16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7AF63-C2DC-56DC-4800-1E4A012A9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BBCFBAE-28D4-DCEE-964E-F34AEE373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303" y="2320300"/>
            <a:ext cx="6327394" cy="1940275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 algn="ctr">
              <a:lnSpc>
                <a:spcPct val="100000"/>
              </a:lnSpc>
              <a:defRPr lang="ko-KR" altLang="en-US" sz="6000" b="1" spc="-15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srgbClr val="000000">
                      <a:alpha val="30000"/>
                    </a:srgbClr>
                  </a:innerShdw>
                </a:effectLst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/>
            <a:r>
              <a:rPr lang="ko-KR" altLang="en-US" dirty="0"/>
              <a:t>주차명을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3FB894-AF27-868A-E4EE-1FFE3906C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C7909263-83E1-652B-CDF6-3B67ED652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305" y="882650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0" anchor="ctr">
            <a:noAutofit/>
          </a:bodyPr>
          <a:lstStyle>
            <a:lvl1pPr>
              <a:defRPr lang="ko-KR" altLang="en-US" sz="36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indent="0" algn="ctr" latinLnBrk="0">
              <a:buFontTx/>
            </a:pPr>
            <a:r>
              <a:rPr lang="ko-KR" altLang="en-US" dirty="0"/>
              <a:t>학습목표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9CB2D-2E84-6ED5-149A-AD9A2AF7B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  <a:noFill/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842063-9733-432F-6C93-BF32E7905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60" y="469135"/>
            <a:ext cx="2711133" cy="263149"/>
          </a:xfr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>
            <a:lvl1pPr>
              <a:defRPr lang="ko-KR" altLang="en-US" sz="1900" spc="-14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 latinLnBrk="0">
              <a:buFontTx/>
              <a:tabLst>
                <a:tab pos="2160270" algn="l"/>
              </a:tabLst>
            </a:pPr>
            <a:r>
              <a:rPr lang="ko-KR" altLang="en-US" dirty="0" err="1"/>
              <a:t>차시명을</a:t>
            </a:r>
            <a:r>
              <a:rPr lang="ko-KR" altLang="en-US" dirty="0"/>
              <a:t> 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C74DC-D80D-63BE-499F-563FDA784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C7909263-83E1-652B-CDF6-3B67ED652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305" y="882650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0" anchor="ctr">
            <a:noAutofit/>
          </a:bodyPr>
          <a:lstStyle>
            <a:lvl1pPr>
              <a:defRPr lang="ko-KR" altLang="en-US" sz="36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indent="0" algn="ctr" latinLnBrk="0">
              <a:buFontTx/>
            </a:pPr>
            <a:r>
              <a:rPr lang="ko-KR" altLang="en-US" dirty="0"/>
              <a:t>학습정리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1B4F4-FDC1-068A-5691-22CC8711D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E2473B0F-C8CF-277D-8BF6-49ECFA3D5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755" y="578485"/>
            <a:ext cx="1195197" cy="318549"/>
          </a:xfrm>
          <a:noFill/>
        </p:spPr>
        <p:txBody>
          <a:bodyPr vert="horz" wrap="square" lIns="0" tIns="0" rIns="0" bIns="0" anchor="t">
            <a:spAutoFit/>
          </a:bodyPr>
          <a:lstStyle>
            <a:lvl1pPr>
              <a:defRPr lang="ko-KR" altLang="en-US" sz="2300" b="1" spc="-14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 latinLnBrk="0">
              <a:buFontTx/>
            </a:pPr>
            <a:r>
              <a:rPr lang="ko-KR" altLang="en-US" dirty="0"/>
              <a:t>출처표기</a:t>
            </a:r>
          </a:p>
        </p:txBody>
      </p:sp>
      <p:pic>
        <p:nvPicPr>
          <p:cNvPr id="8" name="그림 245" descr="C:/Users/D83/AppData/Roaming/PolarisOffice/ETemp/14508_19514240/fImage11323445436.emf">
            <a:extLst>
              <a:ext uri="{FF2B5EF4-FFF2-40B4-BE49-F238E27FC236}">
                <a16:creationId xmlns:a16="http://schemas.microsoft.com/office/drawing/2014/main" id="{A9D1E5EF-EA9B-53D9-0850-73F870E9C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" y="554355"/>
            <a:ext cx="363855" cy="32829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89AE9-167C-DB4B-29A4-162E3E072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D83/AppData/Roaming/PolarisOffice/ETemp/14508_19514240/fImage14000682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B00D997-B3F0-925C-75E3-83AEF5ED6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456" y="1886934"/>
            <a:ext cx="9144000" cy="1247777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>
              <a:defRPr lang="ko-KR" altLang="en-US" sz="7500" b="1" spc="-30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FontTx/>
            </a:pPr>
            <a:r>
              <a:rPr lang="ko-KR" altLang="en-US" dirty="0"/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AFA7BE-C07A-B86C-7C0B-588F1541A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2025. 4. 2.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70" r:id="rId4"/>
    <p:sldLayoutId id="2147484571" r:id="rId5"/>
    <p:sldLayoutId id="2147484572" r:id="rId6"/>
    <p:sldLayoutId id="2147484573" r:id="rId7"/>
    <p:sldLayoutId id="2147484564" r:id="rId8"/>
    <p:sldLayoutId id="2147484565" r:id="rId9"/>
    <p:sldLayoutId id="2147484566" r:id="rId10"/>
    <p:sldLayoutId id="2147484567" r:id="rId11"/>
    <p:sldLayoutId id="214748456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tcoding@cn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st.github.com/ihoneymon/652be052a0727ad59601" TargetMode="External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dnd.ac/types-of-git-branch/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aonee.tistory.com/15" TargetMode="External"/><Relationship Id="rId3" Type="http://schemas.openxmlformats.org/officeDocument/2006/relationships/image" Target="../media/image7.emf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hyperlink" Target="https://ko.wikipedia.org/wiki/%EB%B2%84%EC%A0%84_%EA%B4%80%EB%A6%AC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nus_Torvalds" TargetMode="External"/><Relationship Id="rId7" Type="http://schemas.openxmlformats.org/officeDocument/2006/relationships/image" Target="../media/image14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hyperlink" Target="https://ko.wikipedia.org/wiki/%EA%B9%83%ED%97%88%EB%B8%8C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mindmajix.com/git-vs-svn#gitover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hyperlink" Target="https://www.lainyzine.com/ko/article/how-to-install-latest-version-of-git-on-macos/" TargetMode="External"/><Relationship Id="rId4" Type="http://schemas.openxmlformats.org/officeDocument/2006/relationships/hyperlink" Target="https://whalec.io/git/git-git-%EC%84%A4%EC%B9%98%ED%95%98%EA%B8%B0-windows/" TargetMode="External"/><Relationship Id="rId9" Type="http://schemas.openxmlformats.org/officeDocument/2006/relationships/hyperlink" Target="https://phoenixnap.com/kb/how-to-update-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219252-B529-E52E-8407-66A09BDF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1855358"/>
            <a:ext cx="9144000" cy="1132361"/>
          </a:xfrm>
        </p:spPr>
        <p:txBody>
          <a:bodyPr/>
          <a:lstStyle/>
          <a:p>
            <a:r>
              <a:rPr lang="ko-KR" altLang="en-US" dirty="0" err="1"/>
              <a:t>기초프로젝트랩</a:t>
            </a:r>
            <a:endParaRPr lang="ko-KR" altLang="en-US" sz="5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54505-18B1-807C-0C57-97E9CF4E6742}"/>
              </a:ext>
            </a:extLst>
          </p:cNvPr>
          <p:cNvSpPr txBox="1"/>
          <p:nvPr/>
        </p:nvSpPr>
        <p:spPr>
          <a:xfrm>
            <a:off x="1308424" y="4707924"/>
            <a:ext cx="3302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25</a:t>
            </a:r>
            <a:r>
              <a:rPr lang="ko-KR" altLang="en-US" b="1"/>
              <a:t>년도 </a:t>
            </a:r>
            <a:r>
              <a:rPr lang="en-US" altLang="ko-KR" b="1" dirty="0"/>
              <a:t>2</a:t>
            </a:r>
            <a:r>
              <a:rPr lang="ko-KR" altLang="en-US" b="1" dirty="0"/>
              <a:t>학기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김도헌</a:t>
            </a:r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artcoding@cnu.ac.kr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Git &amp; GitHub practice</a:t>
              </a:r>
              <a:r>
                <a:rPr lang="en-US" dirty="0"/>
                <a:t> – Install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BF86FD2-8230-D3E2-BF44-C66C6035C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50" y="2002990"/>
            <a:ext cx="3454423" cy="21923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CB60CC2-2B68-52C7-2A11-AA9927A653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379" y="4362720"/>
            <a:ext cx="5345007" cy="218659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5E052FC-D418-600C-72FE-0E5068DEF6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4514" y="3987438"/>
            <a:ext cx="2174300" cy="256187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7738D70-5227-5DFC-20E0-36059C0FE96A}"/>
              </a:ext>
            </a:extLst>
          </p:cNvPr>
          <p:cNvSpPr txBox="1"/>
          <p:nvPr/>
        </p:nvSpPr>
        <p:spPr>
          <a:xfrm>
            <a:off x="4034182" y="3379415"/>
            <a:ext cx="4618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Microsoft</a:t>
            </a:r>
            <a:r>
              <a:rPr lang="ko-KR" altLang="en-US" sz="1400" dirty="0"/>
              <a:t> </a:t>
            </a:r>
            <a:r>
              <a:rPr lang="en-US" altLang="ko-KR" sz="1400" dirty="0"/>
              <a:t>Store</a:t>
            </a:r>
            <a:r>
              <a:rPr lang="ko-KR" altLang="en-US" sz="1400" dirty="0"/>
              <a:t>에서 </a:t>
            </a:r>
            <a:r>
              <a:rPr lang="en-US" altLang="ko-KR" sz="1400" dirty="0"/>
              <a:t>PowerShell </a:t>
            </a:r>
            <a:r>
              <a:rPr lang="ko-KR" altLang="en-US" sz="1400" dirty="0"/>
              <a:t>다운추천</a:t>
            </a:r>
            <a:r>
              <a:rPr lang="en-US" altLang="ko-KR" sz="1400" dirty="0"/>
              <a:t>!</a:t>
            </a:r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ko-KR" altLang="en-US" sz="1400" dirty="0"/>
              <a:t>탐색기에서 해당 디렉토리 경로로 터미널 생성 가능</a:t>
            </a: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D96B49EE-805B-90F3-FC94-063F4A9B41D2}"/>
              </a:ext>
            </a:extLst>
          </p:cNvPr>
          <p:cNvSpPr/>
          <p:nvPr/>
        </p:nvSpPr>
        <p:spPr>
          <a:xfrm>
            <a:off x="492368" y="1019576"/>
            <a:ext cx="2116757" cy="605337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Windows CLI</a:t>
            </a:r>
          </a:p>
          <a:p>
            <a:pPr algn="ctr"/>
            <a:r>
              <a:rPr lang="en-US" altLang="ko-KR" dirty="0">
                <a:latin typeface="+mn-ea"/>
              </a:rPr>
              <a:t>Command </a:t>
            </a:r>
            <a:r>
              <a:rPr lang="ko-KR" altLang="en-US" dirty="0">
                <a:latin typeface="+mn-ea"/>
              </a:rPr>
              <a:t>입력</a:t>
            </a:r>
          </a:p>
        </p:txBody>
      </p:sp>
      <p:sp>
        <p:nvSpPr>
          <p:cNvPr id="23" name="순서도: 수행의 시작/종료 22">
            <a:extLst>
              <a:ext uri="{FF2B5EF4-FFF2-40B4-BE49-F238E27FC236}">
                <a16:creationId xmlns:a16="http://schemas.microsoft.com/office/drawing/2014/main" id="{E94465E8-0AB9-FBBF-72AC-24FB85E51C02}"/>
              </a:ext>
            </a:extLst>
          </p:cNvPr>
          <p:cNvSpPr/>
          <p:nvPr/>
        </p:nvSpPr>
        <p:spPr>
          <a:xfrm>
            <a:off x="9069859" y="1009218"/>
            <a:ext cx="2116757" cy="615696"/>
          </a:xfrm>
          <a:prstGeom prst="flowChartTermina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Mac CLI</a:t>
            </a:r>
          </a:p>
          <a:p>
            <a:pPr algn="ctr"/>
            <a:r>
              <a:rPr lang="en-US" altLang="ko-KR" dirty="0"/>
              <a:t>Command</a:t>
            </a:r>
            <a:r>
              <a:rPr lang="ko-KR" altLang="en-US" dirty="0"/>
              <a:t> 입력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9FE46F6-006E-06BB-7013-F0BF6AE1EA0A}"/>
              </a:ext>
            </a:extLst>
          </p:cNvPr>
          <p:cNvSpPr txBox="1"/>
          <p:nvPr/>
        </p:nvSpPr>
        <p:spPr>
          <a:xfrm>
            <a:off x="9140314" y="1829597"/>
            <a:ext cx="2295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err="1"/>
              <a:t>cmd+spacebar</a:t>
            </a:r>
            <a:r>
              <a:rPr lang="en-US" altLang="ko-KR" sz="1400" dirty="0" err="1">
                <a:sym typeface="Wingdings" panose="05000000000000000000" pitchFamily="2" charset="2"/>
              </a:rPr>
              <a:t>Spotlight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algn="ctr"/>
            <a:r>
              <a:rPr lang="ko-KR" altLang="en-US" sz="1400" dirty="0">
                <a:sym typeface="Wingdings" panose="05000000000000000000" pitchFamily="2" charset="2"/>
              </a:rPr>
              <a:t>터미널 검색</a:t>
            </a:r>
            <a:endParaRPr lang="ko-KR" altLang="en-US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27A46C49-1D95-E736-6F90-5D02465C79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807" y="4639064"/>
            <a:ext cx="3280550" cy="21408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BC755D8-0C57-94B8-A9E3-6D0E4DC9DE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9807" y="2426900"/>
            <a:ext cx="3280550" cy="21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659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5951855" cy="861774"/>
            <a:chOff x="346710" y="1049020"/>
            <a:chExt cx="5951855" cy="861774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861774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Git &amp; GitHub practice</a:t>
              </a:r>
            </a:p>
            <a:p>
              <a:r>
                <a:rPr lang="en-US" dirty="0"/>
                <a:t>                – config setting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4DC3AD-DA13-B28E-F1AF-EE054D3929A9}"/>
              </a:ext>
            </a:extLst>
          </p:cNvPr>
          <p:cNvSpPr txBox="1"/>
          <p:nvPr/>
        </p:nvSpPr>
        <p:spPr>
          <a:xfrm>
            <a:off x="145112" y="1394946"/>
            <a:ext cx="5392063" cy="525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Github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signup</a:t>
            </a:r>
            <a:endParaRPr lang="ko-KR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설치하기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 </a:t>
            </a:r>
            <a:r>
              <a:rPr lang="en-US" altLang="ko-KR" sz="16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3"/>
              </a:rPr>
              <a:t>https://git-scm.com/downloads</a:t>
            </a:r>
            <a:endParaRPr lang="ko-KR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설치 완료 후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Git bash 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또는 터미널</a:t>
            </a: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z="1600" dirty="0" err="1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powershell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열기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환경설정 하기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Step 1 : 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유저이름 설정</a:t>
            </a:r>
          </a:p>
          <a:p>
            <a:pPr marL="742950" lvl="1" indent="-285750" algn="just">
              <a:lnSpc>
                <a:spcPct val="150000"/>
              </a:lnSpc>
              <a:buFont typeface="굴림" panose="020B0600000101010101" pitchFamily="50" charset="-127"/>
              <a:buChar char="-"/>
            </a:pP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config --global user.name "</a:t>
            </a:r>
            <a:r>
              <a:rPr lang="en-US" altLang="ko-KR" sz="16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your_name</a:t>
            </a:r>
            <a:r>
              <a:rPr lang="ko-KR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“</a:t>
            </a:r>
            <a:endParaRPr lang="ko-KR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Step 2 : 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유저 이메일 설정하기</a:t>
            </a:r>
          </a:p>
          <a:p>
            <a:pPr marL="742950" lvl="1" indent="-285750" algn="just">
              <a:lnSpc>
                <a:spcPct val="150000"/>
              </a:lnSpc>
              <a:buFont typeface="굴림" panose="020B0600000101010101" pitchFamily="50" charset="-127"/>
              <a:buChar char="-"/>
            </a:pP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config --global </a:t>
            </a:r>
            <a:r>
              <a:rPr lang="en-US" altLang="ko-KR" sz="16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user.email</a:t>
            </a: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"</a:t>
            </a:r>
            <a:r>
              <a:rPr lang="en-US" altLang="ko-KR" sz="16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your_email</a:t>
            </a: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"</a:t>
            </a:r>
            <a:endParaRPr lang="ko-KR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Font typeface="굴림" panose="020B0600000101010101" pitchFamily="50" charset="-127"/>
              <a:buChar char="-"/>
            </a:pPr>
            <a:r>
              <a:rPr lang="en-US" altLang="ko-KR" sz="1600" b="1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Github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600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가입시 사용한 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ID, </a:t>
            </a:r>
            <a:r>
              <a:rPr lang="ko-KR" altLang="ko-KR" sz="1600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이메일을 써주세요</a:t>
            </a:r>
            <a:r>
              <a:rPr lang="en-US" altLang="ko-KR" sz="1600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!</a:t>
            </a:r>
            <a:endParaRPr lang="ko-KR" altLang="ko-KR" sz="1600" b="1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ko-KR" sz="1600" u="sng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잘못 기입 시 삭제하기</a:t>
            </a:r>
          </a:p>
          <a:p>
            <a:pPr marL="742950" lvl="1" indent="-285750" algn="just">
              <a:lnSpc>
                <a:spcPct val="150000"/>
              </a:lnSpc>
              <a:buFont typeface="굴림" panose="020B0600000101010101" pitchFamily="50" charset="-127"/>
              <a:buChar char="-"/>
            </a:pP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config </a:t>
            </a:r>
            <a:r>
              <a:rPr lang="en-US" altLang="ko-KR" sz="16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--</a:t>
            </a: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unset </a:t>
            </a:r>
            <a:r>
              <a:rPr lang="en-US" altLang="ko-KR" sz="1600" dirty="0"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--</a:t>
            </a: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global user.name</a:t>
            </a:r>
            <a:endParaRPr lang="ko-KR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Step 3 : </a:t>
            </a:r>
            <a:r>
              <a:rPr lang="ko-KR" altLang="ko-KR" sz="16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정보 확인하기</a:t>
            </a:r>
          </a:p>
          <a:p>
            <a:pPr marL="742950" lvl="1" indent="-285750" algn="just">
              <a:lnSpc>
                <a:spcPct val="150000"/>
              </a:lnSpc>
              <a:spcAft>
                <a:spcPts val="800"/>
              </a:spcAft>
              <a:buFont typeface="굴림" panose="020B0600000101010101" pitchFamily="50" charset="-127"/>
              <a:buChar char="-"/>
            </a:pPr>
            <a:r>
              <a:rPr lang="en-US" altLang="ko-KR" sz="16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config --list</a:t>
            </a:r>
            <a:endParaRPr lang="ko-KR" altLang="ko-KR" sz="16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03F8A611-3F91-FDC8-81AD-F8A38FA74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9333" y="529272"/>
            <a:ext cx="3562435" cy="1781218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C4CDFB4A-478B-CB90-2EA8-A4A168B78131}"/>
              </a:ext>
            </a:extLst>
          </p:cNvPr>
          <p:cNvGrpSpPr/>
          <p:nvPr/>
        </p:nvGrpSpPr>
        <p:grpSpPr>
          <a:xfrm>
            <a:off x="5537175" y="2342436"/>
            <a:ext cx="5804593" cy="4308885"/>
            <a:chOff x="5537175" y="2408303"/>
            <a:chExt cx="6203218" cy="4427604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1F987D56-4343-CEE8-F1F6-5745678C2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37175" y="2408303"/>
              <a:ext cx="6203218" cy="4427604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B54DDA51-898E-7060-BC85-1D390F604811}"/>
                </a:ext>
              </a:extLst>
            </p:cNvPr>
            <p:cNvSpPr/>
            <p:nvPr/>
          </p:nvSpPr>
          <p:spPr>
            <a:xfrm>
              <a:off x="5537175" y="5924811"/>
              <a:ext cx="2416852" cy="3256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7" name="그림 26">
            <a:extLst>
              <a:ext uri="{FF2B5EF4-FFF2-40B4-BE49-F238E27FC236}">
                <a16:creationId xmlns:a16="http://schemas.microsoft.com/office/drawing/2014/main" id="{1E914F58-3C0C-8B87-F493-24971E2842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75" y="529272"/>
            <a:ext cx="2166332" cy="17812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C6DFB-2D76-D251-94D7-4E7FF1A5EDAC}"/>
              </a:ext>
            </a:extLst>
          </p:cNvPr>
          <p:cNvSpPr txBox="1"/>
          <p:nvPr/>
        </p:nvSpPr>
        <p:spPr>
          <a:xfrm>
            <a:off x="11341768" y="6328728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종료</a:t>
            </a:r>
            <a:r>
              <a:rPr lang="en-US" altLang="ko-KR" sz="1400" dirty="0">
                <a:solidFill>
                  <a:srgbClr val="0070C0"/>
                </a:solidFill>
              </a:rPr>
              <a:t>: q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534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5951855" cy="861774"/>
            <a:chOff x="346710" y="1049020"/>
            <a:chExt cx="5951855" cy="861774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861774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Git &amp; GitHub practice</a:t>
              </a:r>
            </a:p>
            <a:p>
              <a:r>
                <a:rPr lang="en-US" dirty="0"/>
                <a:t>                – config setting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F6E47B-911E-D0DC-2574-E48F028F0F25}"/>
              </a:ext>
            </a:extLst>
          </p:cNvPr>
          <p:cNvSpPr txBox="1"/>
          <p:nvPr/>
        </p:nvSpPr>
        <p:spPr>
          <a:xfrm>
            <a:off x="290343" y="1688336"/>
            <a:ext cx="6097554" cy="34994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// global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default </a:t>
            </a:r>
            <a:r>
              <a:rPr lang="ko-KR" altLang="ko-KR" sz="1800" b="1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브랜치를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main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으로 설정하기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64382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$ 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config --global </a:t>
            </a:r>
            <a:r>
              <a:rPr lang="en-US" altLang="ko-KR" sz="18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init.defaultBranch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main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 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// </a:t>
            </a:r>
            <a:r>
              <a:rPr lang="en-US" altLang="ko-KR" sz="1800" b="1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defaultBranch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값 읽기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(main </a:t>
            </a: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이어야 함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64382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$ 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config --get  </a:t>
            </a:r>
            <a:r>
              <a:rPr lang="en-US" altLang="ko-KR" sz="18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init.defaultBranch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64382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 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main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 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// 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출처 확인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400" dirty="0">
                <a:solidFill>
                  <a:srgbClr val="232629"/>
                </a:solidFill>
                <a:effectLst/>
                <a:highlight>
                  <a:srgbClr val="FFFF00"/>
                </a:highlight>
                <a:latin typeface="Cascadia Mono" panose="020B0609020000020004" pitchFamily="49" charset="0"/>
                <a:ea typeface="맑은 고딕" panose="020B0503020000020004" pitchFamily="50" charset="-127"/>
                <a:cs typeface="Arial" panose="020B0604020202020204" pitchFamily="34" charset="0"/>
              </a:rPr>
              <a:t>git config -l --show-origin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C1D9548-6495-7895-81C5-B5ABB23D3E60}"/>
              </a:ext>
            </a:extLst>
          </p:cNvPr>
          <p:cNvGrpSpPr/>
          <p:nvPr/>
        </p:nvGrpSpPr>
        <p:grpSpPr>
          <a:xfrm>
            <a:off x="6245919" y="362435"/>
            <a:ext cx="4526716" cy="3147281"/>
            <a:chOff x="6242198" y="262890"/>
            <a:chExt cx="3872186" cy="2631937"/>
          </a:xfrm>
        </p:grpSpPr>
        <p:pic>
          <p:nvPicPr>
            <p:cNvPr id="6" name="그림 5" descr="텍스트, 스크린샷, 메뉴, 디자인이(가) 표시된 사진&#10;&#10;자동 생성된 설명">
              <a:extLst>
                <a:ext uri="{FF2B5EF4-FFF2-40B4-BE49-F238E27FC236}">
                  <a16:creationId xmlns:a16="http://schemas.microsoft.com/office/drawing/2014/main" id="{F15C065A-C6A0-6586-41B2-33EBC8E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42198" y="262890"/>
              <a:ext cx="3872186" cy="2631937"/>
            </a:xfrm>
            <a:prstGeom prst="rect">
              <a:avLst/>
            </a:prstGeom>
          </p:spPr>
        </p:pic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00E0391-116D-AA8E-B386-5B0AA5DDFECA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98" y="1341019"/>
              <a:ext cx="224006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B88314E-7C54-639D-3636-9479C90E5BC3}"/>
                </a:ext>
              </a:extLst>
            </p:cNvPr>
            <p:cNvCxnSpPr>
              <a:cxnSpLocks/>
            </p:cNvCxnSpPr>
            <p:nvPr/>
          </p:nvCxnSpPr>
          <p:spPr>
            <a:xfrm>
              <a:off x="6242198" y="2197266"/>
              <a:ext cx="193927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9296CA4-F39F-2D3A-BE56-79D5F57C4CD3}"/>
              </a:ext>
            </a:extLst>
          </p:cNvPr>
          <p:cNvGrpSpPr/>
          <p:nvPr/>
        </p:nvGrpSpPr>
        <p:grpSpPr>
          <a:xfrm>
            <a:off x="6904652" y="3564924"/>
            <a:ext cx="4574775" cy="3147281"/>
            <a:chOff x="6904652" y="2937125"/>
            <a:chExt cx="5287347" cy="3917183"/>
          </a:xfrm>
        </p:grpSpPr>
        <p:pic>
          <p:nvPicPr>
            <p:cNvPr id="9" name="그림 8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063A728B-11EC-597B-8340-D14C78E03F5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4652" y="2937125"/>
              <a:ext cx="5287347" cy="3917183"/>
            </a:xfrm>
            <a:prstGeom prst="rect">
              <a:avLst/>
            </a:prstGeom>
          </p:spPr>
        </p:pic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08F3A99-AF2A-1E6D-CB53-D24012296C65}"/>
                </a:ext>
              </a:extLst>
            </p:cNvPr>
            <p:cNvCxnSpPr>
              <a:cxnSpLocks/>
            </p:cNvCxnSpPr>
            <p:nvPr/>
          </p:nvCxnSpPr>
          <p:spPr>
            <a:xfrm>
              <a:off x="7512625" y="6747208"/>
              <a:ext cx="156520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2467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478724"/>
            <a:ext cx="5951855" cy="430887"/>
            <a:chOff x="346710" y="1049020"/>
            <a:chExt cx="5951855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Git &amp; GitHub practice</a:t>
              </a: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27A444-A165-DE37-5060-24097AEC2F73}"/>
              </a:ext>
            </a:extLst>
          </p:cNvPr>
          <p:cNvSpPr txBox="1"/>
          <p:nvPr/>
        </p:nvSpPr>
        <p:spPr>
          <a:xfrm>
            <a:off x="290343" y="1248032"/>
            <a:ext cx="9699515" cy="2531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Github</a:t>
            </a:r>
            <a:r>
              <a:rPr lang="ko-KR" altLang="en-US" dirty="0"/>
              <a:t>에 프로젝트를 업로드 하는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Repository</a:t>
            </a:r>
            <a:r>
              <a:rPr lang="ko-KR" altLang="en-US" dirty="0"/>
              <a:t>를 먼저 만든 후 프로젝트 </a:t>
            </a:r>
            <a:r>
              <a:rPr lang="en-US" altLang="ko-KR" dirty="0"/>
              <a:t>upload</a:t>
            </a: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 err="1">
                <a:solidFill>
                  <a:srgbClr val="FF0000"/>
                </a:solidFill>
              </a:rPr>
              <a:t>Github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Repo</a:t>
            </a:r>
            <a:r>
              <a:rPr lang="ko-KR" altLang="en-US" dirty="0">
                <a:solidFill>
                  <a:srgbClr val="FF0000"/>
                </a:solidFill>
              </a:rPr>
              <a:t>먼저 만들었으면 </a:t>
            </a:r>
            <a:r>
              <a:rPr lang="en-US" altLang="ko-KR" dirty="0">
                <a:solidFill>
                  <a:srgbClr val="FF0000"/>
                </a:solidFill>
              </a:rPr>
              <a:t>clone </a:t>
            </a:r>
            <a:r>
              <a:rPr lang="ko-KR" altLang="en-US" dirty="0">
                <a:solidFill>
                  <a:srgbClr val="FF0000"/>
                </a:solidFill>
              </a:rPr>
              <a:t>받아서 프로젝트 진행하여 </a:t>
            </a:r>
            <a:r>
              <a:rPr lang="en-US" altLang="ko-KR" dirty="0">
                <a:solidFill>
                  <a:srgbClr val="FF0000"/>
                </a:solidFill>
              </a:rPr>
              <a:t>commit</a:t>
            </a:r>
            <a:r>
              <a:rPr lang="ko-KR" altLang="en-US" dirty="0">
                <a:solidFill>
                  <a:srgbClr val="FF0000"/>
                </a:solidFill>
              </a:rPr>
              <a:t>하자</a:t>
            </a:r>
            <a:r>
              <a:rPr lang="en-US" altLang="ko-KR" dirty="0">
                <a:solidFill>
                  <a:srgbClr val="FF0000"/>
                </a:solidFill>
              </a:rPr>
              <a:t>!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dirty="0"/>
              <a:t>Local</a:t>
            </a:r>
            <a:r>
              <a:rPr lang="ko-KR" altLang="en-US" dirty="0"/>
              <a:t>에서 프로젝트 생성 후 </a:t>
            </a:r>
            <a:r>
              <a:rPr lang="en-US" altLang="ko-KR" dirty="0" err="1"/>
              <a:t>github</a:t>
            </a:r>
            <a:r>
              <a:rPr lang="ko-KR" altLang="en-US" dirty="0"/>
              <a:t>으로 업로드</a:t>
            </a:r>
            <a:endParaRPr lang="en-US" altLang="ko-KR" dirty="0"/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ko-KR" dirty="0">
                <a:solidFill>
                  <a:srgbClr val="FF0000"/>
                </a:solidFill>
              </a:rPr>
              <a:t>Local </a:t>
            </a:r>
            <a:r>
              <a:rPr lang="ko-KR" altLang="en-US" dirty="0">
                <a:solidFill>
                  <a:srgbClr val="FF0000"/>
                </a:solidFill>
              </a:rPr>
              <a:t>에서 </a:t>
            </a:r>
            <a:r>
              <a:rPr lang="en-US" altLang="ko-KR" dirty="0">
                <a:solidFill>
                  <a:srgbClr val="FF0000"/>
                </a:solidFill>
              </a:rPr>
              <a:t>IDE</a:t>
            </a:r>
            <a:r>
              <a:rPr lang="ko-KR" altLang="en-US" dirty="0">
                <a:solidFill>
                  <a:srgbClr val="FF0000"/>
                </a:solidFill>
              </a:rPr>
              <a:t> 통해서 </a:t>
            </a:r>
            <a:r>
              <a:rPr lang="en-US" altLang="ko-KR" dirty="0" err="1">
                <a:solidFill>
                  <a:srgbClr val="FF0000"/>
                </a:solidFill>
              </a:rPr>
              <a:t>Github</a:t>
            </a:r>
            <a:r>
              <a:rPr lang="ko-KR" altLang="en-US" dirty="0">
                <a:solidFill>
                  <a:srgbClr val="FF0000"/>
                </a:solidFill>
              </a:rPr>
              <a:t>에 </a:t>
            </a:r>
            <a:r>
              <a:rPr lang="en-US" altLang="ko-KR" dirty="0">
                <a:solidFill>
                  <a:srgbClr val="FF0000"/>
                </a:solidFill>
              </a:rPr>
              <a:t>repo </a:t>
            </a:r>
            <a:r>
              <a:rPr lang="ko-KR" altLang="en-US" dirty="0">
                <a:solidFill>
                  <a:srgbClr val="FF0000"/>
                </a:solidFill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62107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dirty="0"/>
                <a:t>work alone with GitHub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F092B-68FF-CBA4-5377-DDB052F63B69}"/>
              </a:ext>
            </a:extLst>
          </p:cNvPr>
          <p:cNvSpPr txBox="1"/>
          <p:nvPr/>
        </p:nvSpPr>
        <p:spPr>
          <a:xfrm>
            <a:off x="20323" y="1107512"/>
            <a:ext cx="4588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Step #1. Create a New Repository on GitHub</a:t>
            </a:r>
            <a:endParaRPr lang="ko-KR" altLang="en-US" sz="1600" b="1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5FA48-327E-AAC3-B654-5640400CB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0" y="1710412"/>
            <a:ext cx="3041726" cy="251085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2BE9536-DD36-8F9A-7D6E-453537DB318A}"/>
              </a:ext>
            </a:extLst>
          </p:cNvPr>
          <p:cNvSpPr/>
          <p:nvPr/>
        </p:nvSpPr>
        <p:spPr>
          <a:xfrm>
            <a:off x="1528175" y="2292262"/>
            <a:ext cx="544883" cy="33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CFD24F3-2F3F-D48B-7D7B-E0F971512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197" y="904678"/>
            <a:ext cx="4854864" cy="580070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9702B9C-A91D-2F9B-B8F7-AAA27D37F88D}"/>
              </a:ext>
            </a:extLst>
          </p:cNvPr>
          <p:cNvSpPr/>
          <p:nvPr/>
        </p:nvSpPr>
        <p:spPr>
          <a:xfrm>
            <a:off x="3593253" y="2787042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33FA57-E5B6-83C3-E506-E2BA91B29D8F}"/>
              </a:ext>
            </a:extLst>
          </p:cNvPr>
          <p:cNvSpPr/>
          <p:nvPr/>
        </p:nvSpPr>
        <p:spPr>
          <a:xfrm>
            <a:off x="5876795" y="1710412"/>
            <a:ext cx="1789134" cy="4503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449A3F-C786-6EB6-4803-32A2DA4B4D2F}"/>
              </a:ext>
            </a:extLst>
          </p:cNvPr>
          <p:cNvSpPr/>
          <p:nvPr/>
        </p:nvSpPr>
        <p:spPr>
          <a:xfrm>
            <a:off x="4786742" y="6160351"/>
            <a:ext cx="1090053" cy="3970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F0C97F4-A1E3-2329-7146-FCD9310CC62A}"/>
              </a:ext>
            </a:extLst>
          </p:cNvPr>
          <p:cNvSpPr/>
          <p:nvPr/>
        </p:nvSpPr>
        <p:spPr>
          <a:xfrm>
            <a:off x="4786742" y="4148202"/>
            <a:ext cx="1302995" cy="33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2A2CB25-D443-81BD-5DEA-B3C296223AB8}"/>
              </a:ext>
            </a:extLst>
          </p:cNvPr>
          <p:cNvSpPr/>
          <p:nvPr/>
        </p:nvSpPr>
        <p:spPr>
          <a:xfrm>
            <a:off x="4793005" y="4801459"/>
            <a:ext cx="1302995" cy="3319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C2AF92D-4307-018B-6A35-62819232C715}"/>
              </a:ext>
            </a:extLst>
          </p:cNvPr>
          <p:cNvSpPr txBox="1"/>
          <p:nvPr/>
        </p:nvSpPr>
        <p:spPr>
          <a:xfrm>
            <a:off x="8891489" y="3271674"/>
            <a:ext cx="3176685" cy="353943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rgbClr val="0070C0"/>
                </a:solidFill>
              </a:rPr>
              <a:t>체크 안 하면  </a:t>
            </a:r>
            <a:r>
              <a:rPr lang="en-US" altLang="ko-KR" sz="1600" dirty="0" err="1">
                <a:solidFill>
                  <a:srgbClr val="0070C0"/>
                </a:solidFill>
              </a:rPr>
              <a:t>Github</a:t>
            </a:r>
            <a:r>
              <a:rPr lang="ko-KR" altLang="en-US" sz="1600" dirty="0">
                <a:solidFill>
                  <a:srgbClr val="0070C0"/>
                </a:solidFill>
              </a:rPr>
              <a:t>에서는 </a:t>
            </a:r>
            <a:r>
              <a:rPr lang="en-US" altLang="ko-KR" sz="1600" dirty="0">
                <a:solidFill>
                  <a:srgbClr val="0070C0"/>
                </a:solidFill>
              </a:rPr>
              <a:t>Repo </a:t>
            </a:r>
            <a:r>
              <a:rPr lang="ko-KR" altLang="en-US" sz="1600" dirty="0">
                <a:solidFill>
                  <a:srgbClr val="0070C0"/>
                </a:solidFill>
              </a:rPr>
              <a:t>빈방을 만드는 것이고</a:t>
            </a:r>
            <a:r>
              <a:rPr lang="en-US" altLang="ko-KR" sz="1600" dirty="0">
                <a:solidFill>
                  <a:srgbClr val="0070C0"/>
                </a:solidFill>
              </a:rPr>
              <a:t> Local</a:t>
            </a:r>
            <a:r>
              <a:rPr lang="ko-KR" altLang="en-US" sz="1600" dirty="0">
                <a:solidFill>
                  <a:srgbClr val="0070C0"/>
                </a:solidFill>
              </a:rPr>
              <a:t>에서 </a:t>
            </a:r>
            <a:r>
              <a:rPr lang="en-US" altLang="ko-KR" sz="1600" dirty="0">
                <a:solidFill>
                  <a:srgbClr val="0070C0"/>
                </a:solidFill>
              </a:rPr>
              <a:t>git</a:t>
            </a:r>
            <a:r>
              <a:rPr lang="ko-KR" altLang="en-US" sz="1600" dirty="0">
                <a:solidFill>
                  <a:srgbClr val="0070C0"/>
                </a:solidFill>
              </a:rPr>
              <a:t>을 </a:t>
            </a:r>
            <a:r>
              <a:rPr lang="en-US" altLang="ko-KR" sz="1600" dirty="0">
                <a:solidFill>
                  <a:srgbClr val="0070C0"/>
                </a:solidFill>
              </a:rPr>
              <a:t>initialize</a:t>
            </a:r>
            <a:r>
              <a:rPr lang="ko-KR" altLang="en-US" sz="1600" dirty="0">
                <a:solidFill>
                  <a:srgbClr val="0070C0"/>
                </a:solidFill>
              </a:rPr>
              <a:t>하여 </a:t>
            </a:r>
            <a:r>
              <a:rPr lang="en-US" altLang="ko-KR" sz="1600" dirty="0">
                <a:solidFill>
                  <a:srgbClr val="0070C0"/>
                </a:solidFill>
              </a:rPr>
              <a:t>remote</a:t>
            </a:r>
            <a:r>
              <a:rPr lang="ko-KR" altLang="en-US" sz="1600" dirty="0">
                <a:solidFill>
                  <a:srgbClr val="0070C0"/>
                </a:solidFill>
              </a:rPr>
              <a:t>로 </a:t>
            </a:r>
            <a:r>
              <a:rPr lang="en-US" altLang="ko-KR" sz="1600" dirty="0">
                <a:solidFill>
                  <a:srgbClr val="0070C0"/>
                </a:solidFill>
              </a:rPr>
              <a:t>commit</a:t>
            </a:r>
            <a:r>
              <a:rPr lang="ko-KR" altLang="en-US" sz="1600" dirty="0">
                <a:solidFill>
                  <a:srgbClr val="0070C0"/>
                </a:solidFill>
              </a:rPr>
              <a:t>하는 과정으로 진행 된다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b="1" dirty="0">
                <a:solidFill>
                  <a:schemeClr val="accent2">
                    <a:lumMod val="75000"/>
                  </a:schemeClr>
                </a:solidFill>
              </a:rPr>
              <a:t>체크하면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Github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에서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git</a:t>
            </a:r>
            <a:r>
              <a:rPr lang="ko-KR" altLang="en-US" sz="1600" b="1" dirty="0">
                <a:solidFill>
                  <a:srgbClr val="FF0000"/>
                </a:solidFill>
              </a:rPr>
              <a:t> </a:t>
            </a:r>
            <a:r>
              <a:rPr lang="en-US" altLang="ko-KR" sz="1600" b="1" dirty="0">
                <a:solidFill>
                  <a:srgbClr val="FF0000"/>
                </a:solidFill>
              </a:rPr>
              <a:t>initialize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되기 때문에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Local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에서는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clone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받아서 진행 하는 것이 좋다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/>
              <a:t>Github</a:t>
            </a:r>
            <a:r>
              <a:rPr lang="ko-KR" altLang="en-US" sz="1600" dirty="0"/>
              <a:t>에서 </a:t>
            </a:r>
            <a:r>
              <a:rPr lang="en-US" altLang="ko-KR" sz="1600" dirty="0"/>
              <a:t>initialize</a:t>
            </a:r>
            <a:r>
              <a:rPr lang="ko-KR" altLang="en-US" sz="1600" dirty="0"/>
              <a:t>된 </a:t>
            </a:r>
            <a:r>
              <a:rPr lang="en-US" altLang="ko-KR" sz="1600" dirty="0"/>
              <a:t>git</a:t>
            </a:r>
            <a:r>
              <a:rPr lang="ko-KR" altLang="en-US" sz="1600" dirty="0"/>
              <a:t>과 </a:t>
            </a:r>
            <a:r>
              <a:rPr lang="en-US" altLang="ko-KR" sz="1600" dirty="0"/>
              <a:t>Local</a:t>
            </a:r>
            <a:r>
              <a:rPr lang="ko-KR" altLang="en-US" sz="1600" dirty="0"/>
              <a:t>에서 </a:t>
            </a:r>
            <a:r>
              <a:rPr lang="en-US" altLang="ko-KR" sz="1600" dirty="0"/>
              <a:t>initialize</a:t>
            </a:r>
            <a:r>
              <a:rPr lang="ko-KR" altLang="en-US" sz="1600" dirty="0"/>
              <a:t>된 </a:t>
            </a:r>
            <a:r>
              <a:rPr lang="en-US" altLang="ko-KR" sz="1600" dirty="0"/>
              <a:t>git </a:t>
            </a:r>
            <a:r>
              <a:rPr lang="ko-KR" altLang="en-US" sz="1600" dirty="0"/>
              <a:t>을</a:t>
            </a:r>
            <a:r>
              <a:rPr lang="en-US" altLang="ko-KR" sz="1600" dirty="0"/>
              <a:t> </a:t>
            </a:r>
            <a:r>
              <a:rPr lang="ko-KR" altLang="en-US" sz="1600" dirty="0"/>
              <a:t>강제로 병합하는 방법도 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E49D34A-0721-76AF-ADDF-B19920D84173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6089737" y="4332147"/>
            <a:ext cx="2801752" cy="70924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8830AF7-C021-8B38-F9A3-52777CE73B82}"/>
              </a:ext>
            </a:extLst>
          </p:cNvPr>
          <p:cNvSpPr txBox="1"/>
          <p:nvPr/>
        </p:nvSpPr>
        <p:spPr>
          <a:xfrm>
            <a:off x="2028801" y="4223870"/>
            <a:ext cx="27093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Git Initialize</a:t>
            </a:r>
            <a:r>
              <a:rPr lang="ko-KR" altLang="en-US" sz="1400" dirty="0">
                <a:solidFill>
                  <a:srgbClr val="FF0000"/>
                </a:solidFill>
              </a:rPr>
              <a:t>가 되느냐 안되느냐</a:t>
            </a:r>
            <a:endParaRPr lang="en-US" altLang="ko-KR" sz="1400" dirty="0">
              <a:solidFill>
                <a:srgbClr val="FF0000"/>
              </a:solidFill>
            </a:endParaRPr>
          </a:p>
          <a:p>
            <a:r>
              <a:rPr lang="ko-KR" altLang="en-US" sz="1400" dirty="0">
                <a:solidFill>
                  <a:srgbClr val="FF0000"/>
                </a:solidFill>
              </a:rPr>
              <a:t>그걸 알아야 한다</a:t>
            </a:r>
            <a:r>
              <a:rPr lang="en-US" altLang="ko-KR" sz="1400" dirty="0">
                <a:solidFill>
                  <a:srgbClr val="FF0000"/>
                </a:solidFill>
              </a:rPr>
              <a:t>.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864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work alone with GitHub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FF092B-68FF-CBA4-5377-DDB052F63B69}"/>
              </a:ext>
            </a:extLst>
          </p:cNvPr>
          <p:cNvSpPr txBox="1"/>
          <p:nvPr/>
        </p:nvSpPr>
        <p:spPr>
          <a:xfrm>
            <a:off x="341056" y="955298"/>
            <a:ext cx="35404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Step #2. create first file &amp; commit</a:t>
            </a:r>
            <a:endParaRPr lang="ko-KR" altLang="en-US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F2BD45-3193-644B-DC2E-ACAD1042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270" y="1391000"/>
            <a:ext cx="5830772" cy="5341740"/>
          </a:xfrm>
          <a:prstGeom prst="rect">
            <a:avLst/>
          </a:prstGeom>
          <a:solidFill>
            <a:schemeClr val="tx1"/>
          </a:solidFill>
          <a:ln w="3175">
            <a:solidFill>
              <a:schemeClr val="tx1"/>
            </a:solidFill>
          </a:ln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16C22F90-FAAC-BECC-D4EB-B3057B6A89BF}"/>
              </a:ext>
            </a:extLst>
          </p:cNvPr>
          <p:cNvCxnSpPr/>
          <p:nvPr/>
        </p:nvCxnSpPr>
        <p:spPr>
          <a:xfrm>
            <a:off x="654198" y="2893512"/>
            <a:ext cx="551487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>
            <a:extLst>
              <a:ext uri="{FF2B5EF4-FFF2-40B4-BE49-F238E27FC236}">
                <a16:creationId xmlns:a16="http://schemas.microsoft.com/office/drawing/2014/main" id="{127548DA-5951-48A8-8130-3B7A7D485294}"/>
              </a:ext>
            </a:extLst>
          </p:cNvPr>
          <p:cNvSpPr/>
          <p:nvPr/>
        </p:nvSpPr>
        <p:spPr>
          <a:xfrm>
            <a:off x="654198" y="3181752"/>
            <a:ext cx="3665875" cy="12983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 descr="텍스트, 폰트, 스크린샷, 라인이(가) 표시된 사진&#10;&#10;자동 생성된 설명">
            <a:extLst>
              <a:ext uri="{FF2B5EF4-FFF2-40B4-BE49-F238E27FC236}">
                <a16:creationId xmlns:a16="http://schemas.microsoft.com/office/drawing/2014/main" id="{B57147EA-3D9F-8E7F-695E-26DD337136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560" y="1466383"/>
            <a:ext cx="4975860" cy="67818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BAAE13-B44B-19C0-C311-6E0E1A3B9C4F}"/>
              </a:ext>
            </a:extLst>
          </p:cNvPr>
          <p:cNvSpPr txBox="1"/>
          <p:nvPr/>
        </p:nvSpPr>
        <p:spPr>
          <a:xfrm>
            <a:off x="6484970" y="2291702"/>
            <a:ext cx="5052832" cy="1867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체크한 경우 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Local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과 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Remote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의 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Git history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가 달라진다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.</a:t>
            </a:r>
            <a:endParaRPr lang="ko-KR" altLang="ko-KR" sz="1400" dirty="0">
              <a:effectLst/>
              <a:latin typeface="+mn-ea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체크한 경우 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push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하기 위해서는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83A42"/>
                </a:solidFill>
                <a:effectLst/>
                <a:highlight>
                  <a:srgbClr val="FFFF00"/>
                </a:highlight>
                <a:latin typeface="+mn-ea"/>
                <a:cs typeface="굴림" panose="020B0600000101010101" pitchFamily="50" charset="-127"/>
              </a:rPr>
              <a:t>$</a:t>
            </a:r>
            <a:r>
              <a:rPr lang="en-US" altLang="ko-KR" sz="1400" dirty="0">
                <a:effectLst/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 git pull origin main --allow-unrelated-histories</a:t>
            </a:r>
            <a:endParaRPr lang="ko-KR" altLang="ko-KR" sz="1400" dirty="0">
              <a:effectLst/>
              <a:latin typeface="+mn-ea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다른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 history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를 가진 프로젝트를 허용하는 옵션으로 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Local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과 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Remote</a:t>
            </a:r>
            <a:r>
              <a:rPr lang="ko-KR" altLang="ko-KR" sz="1400" dirty="0">
                <a:effectLst/>
                <a:latin typeface="+mn-ea"/>
                <a:cs typeface="Arial" panose="020B0604020202020204" pitchFamily="34" charset="0"/>
              </a:rPr>
              <a:t>를 동기화 후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383A42"/>
                </a:solidFill>
                <a:effectLst/>
                <a:highlight>
                  <a:srgbClr val="FFFF00"/>
                </a:highlight>
                <a:latin typeface="+mn-ea"/>
                <a:cs typeface="굴림" panose="020B0600000101010101" pitchFamily="50" charset="-127"/>
              </a:rPr>
              <a:t>$ </a:t>
            </a:r>
            <a:r>
              <a:rPr lang="en-US" altLang="ko-KR" sz="1400" dirty="0">
                <a:effectLst/>
                <a:highlight>
                  <a:srgbClr val="FFFF00"/>
                </a:highlight>
                <a:latin typeface="+mn-ea"/>
                <a:cs typeface="Arial" panose="020B0604020202020204" pitchFamily="34" charset="0"/>
              </a:rPr>
              <a:t>git push origin main</a:t>
            </a:r>
            <a:r>
              <a:rPr lang="en-US" altLang="ko-KR" sz="1400" dirty="0">
                <a:effectLst/>
                <a:latin typeface="+mn-ea"/>
                <a:cs typeface="Arial" panose="020B0604020202020204" pitchFamily="34" charset="0"/>
              </a:rPr>
              <a:t> </a:t>
            </a:r>
            <a:endParaRPr lang="ko-KR" altLang="ko-KR" sz="1400" dirty="0">
              <a:effectLst/>
              <a:latin typeface="+mn-ea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0D740E83-B809-4308-F101-881D5379534F}"/>
              </a:ext>
            </a:extLst>
          </p:cNvPr>
          <p:cNvCxnSpPr>
            <a:stCxn id="3" idx="3"/>
          </p:cNvCxnSpPr>
          <p:nvPr/>
        </p:nvCxnSpPr>
        <p:spPr>
          <a:xfrm>
            <a:off x="4320073" y="3830948"/>
            <a:ext cx="2634180" cy="10358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32A1521-F5EE-ABAB-0722-84906772BAB9}"/>
              </a:ext>
            </a:extLst>
          </p:cNvPr>
          <p:cNvSpPr txBox="1"/>
          <p:nvPr/>
        </p:nvSpPr>
        <p:spPr>
          <a:xfrm>
            <a:off x="6954253" y="4682108"/>
            <a:ext cx="4885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먼저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b="1" dirty="0" err="1">
                <a:solidFill>
                  <a:schemeClr val="accent2">
                    <a:lumMod val="75000"/>
                  </a:schemeClr>
                </a:solidFill>
              </a:rPr>
              <a:t>작업폴더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(c:\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basicLab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를 만들고 진행함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C781259-E4AF-E7F6-7E06-9437A27E1AD7}"/>
              </a:ext>
            </a:extLst>
          </p:cNvPr>
          <p:cNvCxnSpPr/>
          <p:nvPr/>
        </p:nvCxnSpPr>
        <p:spPr>
          <a:xfrm>
            <a:off x="6500560" y="1674341"/>
            <a:ext cx="187732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4122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BE3971D8-ED9F-B347-A893-EFBF3D4BC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872" y="3238174"/>
            <a:ext cx="5131478" cy="3519265"/>
          </a:xfrm>
          <a:prstGeom prst="rect">
            <a:avLst/>
          </a:prstGeom>
        </p:spPr>
      </p:pic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work alone with GitHub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598F9A9-9853-9B7A-67B0-C1F54848B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0097" y="368702"/>
            <a:ext cx="3101458" cy="24377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3E1BDE-87DE-525E-0451-E241007E7FEE}"/>
              </a:ext>
            </a:extLst>
          </p:cNvPr>
          <p:cNvSpPr txBox="1"/>
          <p:nvPr/>
        </p:nvSpPr>
        <p:spPr>
          <a:xfrm>
            <a:off x="120650" y="1228344"/>
            <a:ext cx="7222542" cy="3302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altLang="ko-KR" sz="1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</a:t>
            </a:r>
            <a:r>
              <a:rPr lang="ko-KR" altLang="en-US" sz="1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초기화하고 생성된 </a:t>
            </a:r>
            <a:r>
              <a:rPr lang="en-US" altLang="ko-KR" sz="1400" b="1" dirty="0" err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Github</a:t>
            </a:r>
            <a:r>
              <a:rPr lang="en-US" altLang="ko-KR" sz="1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Repository</a:t>
            </a:r>
            <a:r>
              <a:rPr lang="ko-KR" altLang="en-US" sz="1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에 파일을 </a:t>
            </a:r>
            <a:r>
              <a:rPr lang="en-US" altLang="ko-KR" sz="1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</a:t>
            </a:r>
            <a:r>
              <a:rPr lang="ko-KR" altLang="en-US" sz="1400" b="1" dirty="0">
                <a:solidFill>
                  <a:srgbClr val="FF0000"/>
                </a:solidFill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 업로드하는 과정임</a:t>
            </a:r>
            <a:endParaRPr lang="en-US" altLang="ko-KR" sz="1400" b="1" dirty="0">
              <a:solidFill>
                <a:srgbClr val="FF0000"/>
              </a:solidFill>
              <a:effectLst/>
              <a:highlight>
                <a:srgbClr val="FFFF00"/>
              </a:highlight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작업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폴더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Github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repo</a:t>
            </a:r>
            <a:r>
              <a:rPr lang="ko-KR" altLang="en-US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와 동기화 시킬 폴더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후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그 폴더에서 </a:t>
            </a:r>
            <a:r>
              <a:rPr lang="en-US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Terminal(PowerShell)  </a:t>
            </a:r>
            <a:r>
              <a:rPr lang="ko-KR" altLang="ko-KR" sz="14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사용</a:t>
            </a:r>
          </a:p>
          <a:p>
            <a:pPr marL="34290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echo "# test2" &gt;&gt; README.md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간단하게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readme </a:t>
            </a:r>
            <a:r>
              <a:rPr lang="ko-KR" altLang="en-US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 생성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</a:t>
            </a:r>
            <a:r>
              <a:rPr lang="en-US" altLang="ko-KR" sz="1400" b="1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init</a:t>
            </a: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(git initialize : .git 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폴더 생성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add </a:t>
            </a: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README.md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파일을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stage 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영역에 올린다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commit </a:t>
            </a: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-m "first commit"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(git history 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작성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-m: 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인라인 </a:t>
            </a:r>
            <a:r>
              <a:rPr lang="ko-KR" altLang="ko-KR" sz="1400" b="1" dirty="0" err="1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커밋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메시지 작성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branch -M main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(-M : </a:t>
            </a:r>
            <a:r>
              <a:rPr lang="ko-KR" altLang="ko-KR" sz="1400" b="1" dirty="0" err="1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브랜치명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강제 변경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remote add origin https://github.com/picbuddy/basicLab.git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ko-KR" sz="1400" b="1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push </a:t>
            </a:r>
            <a:r>
              <a:rPr lang="en-US" altLang="ko-KR" sz="14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-u origin main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(-u : 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다음부터는  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 push</a:t>
            </a:r>
            <a:r>
              <a:rPr lang="ko-KR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만 써도 됨</a:t>
            </a:r>
            <a:r>
              <a:rPr lang="en-US" altLang="ko-KR" sz="1400" b="1" dirty="0">
                <a:solidFill>
                  <a:srgbClr val="0070C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endParaRPr lang="ko-KR" altLang="ko-KR" sz="14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B7B7AA-D68A-7E7D-1EE0-94DC38776AAE}"/>
              </a:ext>
            </a:extLst>
          </p:cNvPr>
          <p:cNvSpPr txBox="1"/>
          <p:nvPr/>
        </p:nvSpPr>
        <p:spPr>
          <a:xfrm>
            <a:off x="187960" y="5694576"/>
            <a:ext cx="60949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md(Mark Down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파일 문법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) -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참고</a:t>
            </a:r>
            <a:endParaRPr lang="en-US" altLang="ko-KR" sz="16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600" dirty="0">
                <a:hlinkClick r:id="rId5"/>
              </a:rPr>
              <a:t>https://gist.github.com/ihoneymon/652be052a0727ad59601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154344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work alone with GitHub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6097A4-D5FC-E8D4-0E5D-DD22A26EAFC6}"/>
              </a:ext>
            </a:extLst>
          </p:cNvPr>
          <p:cNvSpPr txBox="1"/>
          <p:nvPr/>
        </p:nvSpPr>
        <p:spPr>
          <a:xfrm>
            <a:off x="472270" y="1379118"/>
            <a:ext cx="6097554" cy="1561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CLI :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update my local repo to remote repo</a:t>
            </a:r>
            <a:endParaRPr lang="ko-KR" altLang="ko-KR" sz="1800" b="1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추가할 파일 더하기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git add Main.java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ko-KR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히스토리 만들기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git commit -m "comment"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altLang="ko-KR" sz="1800" dirty="0" err="1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Github</a:t>
            </a:r>
            <a:r>
              <a:rPr lang="ko-KR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 올리기</a:t>
            </a:r>
            <a:r>
              <a:rPr lang="en-US" altLang="ko-KR" sz="18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: git push origin main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1B5081E2-01AC-1F2B-BAE7-A3567246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34536"/>
            <a:ext cx="5711190" cy="382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55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alone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5556FA-99CF-9C19-46CE-D86B64096C60}"/>
              </a:ext>
            </a:extLst>
          </p:cNvPr>
          <p:cNvSpPr txBox="1"/>
          <p:nvPr/>
        </p:nvSpPr>
        <p:spPr>
          <a:xfrm>
            <a:off x="364490" y="1217127"/>
            <a:ext cx="10924799" cy="7639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Git Initialize </a:t>
            </a:r>
            <a:r>
              <a:rPr lang="ko-KR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포함하여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Repository </a:t>
            </a:r>
            <a:r>
              <a:rPr lang="ko-KR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생성 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Clone</a:t>
            </a:r>
            <a:r>
              <a:rPr lang="ko-KR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후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VSCODE</a:t>
            </a:r>
            <a:r>
              <a:rPr lang="ko-KR" altLang="en-US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로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프로젝트 </a:t>
            </a:r>
            <a:r>
              <a:rPr lang="en-US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commit </a:t>
            </a:r>
            <a:r>
              <a:rPr lang="ko-KR" altLang="ko-KR" sz="1800" dirty="0">
                <a:solidFill>
                  <a:srgbClr val="FF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해보기</a:t>
            </a:r>
            <a:endParaRPr lang="en-US" altLang="ko-KR" sz="1800" dirty="0">
              <a:solidFill>
                <a:srgbClr val="FF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&gt;&gt; git clone “URL”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B8877F81-0D5B-8D17-9151-FC9C47DD3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2116124"/>
            <a:ext cx="5731510" cy="4211955"/>
          </a:xfrm>
          <a:prstGeom prst="rect">
            <a:avLst/>
          </a:prstGeom>
        </p:spPr>
      </p:pic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1D14C2EE-37AB-0F7E-B843-87F8BD690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303" y="2444212"/>
            <a:ext cx="5731510" cy="3331845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304DBDB8-646E-880A-3E5F-F007EAEB39EB}"/>
              </a:ext>
            </a:extLst>
          </p:cNvPr>
          <p:cNvSpPr/>
          <p:nvPr/>
        </p:nvSpPr>
        <p:spPr>
          <a:xfrm>
            <a:off x="290343" y="5640873"/>
            <a:ext cx="1754700" cy="5313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B6153AF7-1D24-946C-85F5-969F57B030F3}"/>
              </a:ext>
            </a:extLst>
          </p:cNvPr>
          <p:cNvSpPr/>
          <p:nvPr/>
        </p:nvSpPr>
        <p:spPr>
          <a:xfrm>
            <a:off x="9625914" y="3377527"/>
            <a:ext cx="2344899" cy="143543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2539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alone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2" name="그림 1" descr="텍스트, 폰트, 스크린샷이(가) 표시된 사진&#10;&#10;자동 생성된 설명">
            <a:extLst>
              <a:ext uri="{FF2B5EF4-FFF2-40B4-BE49-F238E27FC236}">
                <a16:creationId xmlns:a16="http://schemas.microsoft.com/office/drawing/2014/main" id="{3D57CEB3-0CD3-4AE5-2649-FFF830695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278341"/>
            <a:ext cx="5731510" cy="15252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87F819-B08D-A7CA-67B8-2FC7CCF40E30}"/>
              </a:ext>
            </a:extLst>
          </p:cNvPr>
          <p:cNvSpPr txBox="1"/>
          <p:nvPr/>
        </p:nvSpPr>
        <p:spPr>
          <a:xfrm>
            <a:off x="120650" y="2890902"/>
            <a:ext cx="2273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Cloning by VSCODE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8A2AAD4-4C88-E77E-DE16-DA31D5321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22" y="3285357"/>
            <a:ext cx="3229540" cy="33907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01DD1BE-8915-072F-3BFA-3A8933DABFBA}"/>
              </a:ext>
            </a:extLst>
          </p:cNvPr>
          <p:cNvSpPr txBox="1"/>
          <p:nvPr/>
        </p:nvSpPr>
        <p:spPr>
          <a:xfrm>
            <a:off x="120649" y="920032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Cloning by CLI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1D48399-9B6B-ED10-0484-18B9A8081D46}"/>
              </a:ext>
            </a:extLst>
          </p:cNvPr>
          <p:cNvSpPr/>
          <p:nvPr/>
        </p:nvSpPr>
        <p:spPr>
          <a:xfrm>
            <a:off x="1102392" y="4700002"/>
            <a:ext cx="1291509" cy="2819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ACE9BD5-9EF5-1206-43C4-3D38C07562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2807" y="3986003"/>
            <a:ext cx="7148179" cy="269009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3ED492B-E794-F288-0B9B-CAE7BE1CF6B1}"/>
              </a:ext>
            </a:extLst>
          </p:cNvPr>
          <p:cNvSpPr txBox="1"/>
          <p:nvPr/>
        </p:nvSpPr>
        <p:spPr>
          <a:xfrm>
            <a:off x="6167047" y="1114981"/>
            <a:ext cx="5547158" cy="366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VSCODE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en-US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단축기</a:t>
            </a:r>
            <a:r>
              <a:rPr lang="ko-KR" altLang="en-US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: F1, 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ctrl+shift+p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git Clone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8" name="그림 17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51DD46B8-2514-CC34-416A-1E94485A41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550" y="1676329"/>
            <a:ext cx="2995488" cy="1731383"/>
          </a:xfrm>
          <a:prstGeom prst="rect">
            <a:avLst/>
          </a:prstGeom>
        </p:spPr>
      </p:pic>
      <p:pic>
        <p:nvPicPr>
          <p:cNvPr id="19" name="그림 1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84ADF4B2-4BF3-815F-55E9-E9BA08F55F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65917" y="2529116"/>
            <a:ext cx="2810137" cy="87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2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314">
            <a:extLst>
              <a:ext uri="{FF2B5EF4-FFF2-40B4-BE49-F238E27FC236}">
                <a16:creationId xmlns:a16="http://schemas.microsoft.com/office/drawing/2014/main" id="{9964E1E2-441A-6BE7-30A3-EF2AF1721380}"/>
              </a:ext>
            </a:extLst>
          </p:cNvPr>
          <p:cNvSpPr txBox="1">
            <a:spLocks/>
          </p:cNvSpPr>
          <p:nvPr/>
        </p:nvSpPr>
        <p:spPr>
          <a:xfrm>
            <a:off x="3536950" y="1406525"/>
            <a:ext cx="1711325" cy="3847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9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ko-KR" altLang="en-US" sz="19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주차 </a:t>
            </a:r>
            <a:r>
              <a:rPr lang="en-US" altLang="ko-KR" sz="19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9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차시</a:t>
            </a:r>
          </a:p>
        </p:txBody>
      </p:sp>
      <p:sp>
        <p:nvSpPr>
          <p:cNvPr id="3" name="텍스트 상자 314">
            <a:extLst>
              <a:ext uri="{FF2B5EF4-FFF2-40B4-BE49-F238E27FC236}">
                <a16:creationId xmlns:a16="http://schemas.microsoft.com/office/drawing/2014/main" id="{60B57F8B-75F1-E5C9-6504-D91AAC28B121}"/>
              </a:ext>
            </a:extLst>
          </p:cNvPr>
          <p:cNvSpPr txBox="1">
            <a:spLocks/>
          </p:cNvSpPr>
          <p:nvPr/>
        </p:nvSpPr>
        <p:spPr>
          <a:xfrm>
            <a:off x="2249715" y="4818204"/>
            <a:ext cx="6570436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225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2024. 04. 02.</a:t>
            </a:r>
            <a:endParaRPr lang="ko-KR" altLang="en-US" sz="225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제목 1">
            <a:extLst>
              <a:ext uri="{FF2B5EF4-FFF2-40B4-BE49-F238E27FC236}">
                <a16:creationId xmlns:a16="http://schemas.microsoft.com/office/drawing/2014/main" id="{966296C2-7703-D6D5-5B3B-19281A688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2303" y="2633451"/>
            <a:ext cx="6327394" cy="1016945"/>
          </a:xfrm>
        </p:spPr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git &amp; GitHub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 descr="텍스트, 클립아트, 고양이, 일러스트레이션이(가) 표시된 사진&#10;&#10;자동 생성된 설명">
            <a:extLst>
              <a:ext uri="{FF2B5EF4-FFF2-40B4-BE49-F238E27FC236}">
                <a16:creationId xmlns:a16="http://schemas.microsoft.com/office/drawing/2014/main" id="{66D4131F-A9EE-6733-2F88-E6C922FDD5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711" y="1090145"/>
            <a:ext cx="2080440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60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alone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0E9FC4A0-6684-1118-CAF2-7CEEFB851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7194" y="764329"/>
            <a:ext cx="5731510" cy="185420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2001EB80-E0F5-B99D-865B-FE9B01D7EDB0}"/>
              </a:ext>
            </a:extLst>
          </p:cNvPr>
          <p:cNvGrpSpPr/>
          <p:nvPr/>
        </p:nvGrpSpPr>
        <p:grpSpPr>
          <a:xfrm>
            <a:off x="8014089" y="2719448"/>
            <a:ext cx="3813421" cy="3862698"/>
            <a:chOff x="6674186" y="1885367"/>
            <a:chExt cx="3813421" cy="3862698"/>
          </a:xfrm>
        </p:grpSpPr>
        <p:pic>
          <p:nvPicPr>
            <p:cNvPr id="10" name="그림 9" descr="텍스트, 스크린샷, 소프트웨어, 멀티미디어 소프트웨어이(가) 표시된 사진&#10;&#10;자동 생성된 설명">
              <a:extLst>
                <a:ext uri="{FF2B5EF4-FFF2-40B4-BE49-F238E27FC236}">
                  <a16:creationId xmlns:a16="http://schemas.microsoft.com/office/drawing/2014/main" id="{687758BB-E99A-7E86-CEC6-551329CC8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74186" y="1885367"/>
              <a:ext cx="3813421" cy="3862698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5847DF-46A4-A4D5-322C-62B85AB53812}"/>
                </a:ext>
              </a:extLst>
            </p:cNvPr>
            <p:cNvSpPr/>
            <p:nvPr/>
          </p:nvSpPr>
          <p:spPr>
            <a:xfrm>
              <a:off x="9557345" y="4976871"/>
              <a:ext cx="930261" cy="2819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269A2939-6214-A027-C973-98F4C283D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490" y="1140767"/>
            <a:ext cx="4099915" cy="162320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071ED03-3F1C-7632-E4A0-E20A4B96D18C}"/>
              </a:ext>
            </a:extLst>
          </p:cNvPr>
          <p:cNvSpPr txBox="1"/>
          <p:nvPr/>
        </p:nvSpPr>
        <p:spPr>
          <a:xfrm>
            <a:off x="290343" y="2959443"/>
            <a:ext cx="53153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Repository </a:t>
            </a:r>
            <a:r>
              <a:rPr lang="ko-KR" altLang="en-US" dirty="0"/>
              <a:t>이름으로 자동으로 폴더가 만들어지고</a:t>
            </a:r>
            <a:endParaRPr lang="en-US" altLang="ko-KR" dirty="0"/>
          </a:p>
          <a:p>
            <a:r>
              <a:rPr lang="ko-KR" altLang="en-US" dirty="0"/>
              <a:t>해당 폴더에 </a:t>
            </a:r>
            <a:r>
              <a:rPr lang="en-US" altLang="ko-KR" dirty="0"/>
              <a:t>.git</a:t>
            </a:r>
            <a:r>
              <a:rPr lang="ko-KR" altLang="en-US" dirty="0"/>
              <a:t>폴더가 </a:t>
            </a:r>
            <a:r>
              <a:rPr lang="ko-KR" altLang="en-US" dirty="0" err="1"/>
              <a:t>숨김파일</a:t>
            </a:r>
            <a:r>
              <a:rPr lang="ko-KR" altLang="en-US" dirty="0"/>
              <a:t> 형태로 생성됨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Repo</a:t>
            </a:r>
            <a:r>
              <a:rPr lang="ko-KR" altLang="en-US" dirty="0"/>
              <a:t>에 있는 </a:t>
            </a:r>
            <a:r>
              <a:rPr lang="en-US" altLang="ko-KR" dirty="0"/>
              <a:t>md</a:t>
            </a:r>
            <a:r>
              <a:rPr lang="ko-KR" altLang="en-US" dirty="0"/>
              <a:t>파일은 자동으로 </a:t>
            </a:r>
            <a:r>
              <a:rPr lang="en-US" altLang="ko-KR" dirty="0"/>
              <a:t>local</a:t>
            </a:r>
            <a:r>
              <a:rPr lang="ko-KR" altLang="en-US" dirty="0"/>
              <a:t>에 백업됨</a:t>
            </a:r>
          </a:p>
        </p:txBody>
      </p:sp>
    </p:spTree>
    <p:extLst>
      <p:ext uri="{BB962C8B-B14F-4D97-AF65-F5344CB8AC3E}">
        <p14:creationId xmlns:p14="http://schemas.microsoft.com/office/powerpoint/2010/main" val="301947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alone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DA896-E2AE-8517-B22C-54CB5D395F3E}"/>
              </a:ext>
            </a:extLst>
          </p:cNvPr>
          <p:cNvSpPr txBox="1"/>
          <p:nvPr/>
        </p:nvSpPr>
        <p:spPr>
          <a:xfrm>
            <a:off x="290343" y="1134706"/>
            <a:ext cx="6243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VSCODE</a:t>
            </a:r>
            <a:r>
              <a:rPr lang="ko-KR" altLang="en-US" dirty="0"/>
              <a:t>에서 </a:t>
            </a:r>
            <a:r>
              <a:rPr lang="en-US" altLang="ko-KR" dirty="0"/>
              <a:t>Python</a:t>
            </a:r>
            <a:r>
              <a:rPr lang="ko-KR" altLang="en-US" dirty="0"/>
              <a:t>으로 </a:t>
            </a:r>
            <a:r>
              <a:rPr lang="en-US" altLang="ko-KR" dirty="0"/>
              <a:t>“Hello World” </a:t>
            </a:r>
            <a:r>
              <a:rPr lang="ko-KR" altLang="en-US" dirty="0"/>
              <a:t>예제코드 작성 후 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ko-KR" altLang="en-US" dirty="0"/>
              <a:t>으로 업로드 하기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0A9971C-5AC1-168B-0742-9DAB17F38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43" y="2562978"/>
            <a:ext cx="5924219" cy="1219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458459-A5D8-71DF-B7CB-979FB72347B0}"/>
              </a:ext>
            </a:extLst>
          </p:cNvPr>
          <p:cNvSpPr txBox="1"/>
          <p:nvPr/>
        </p:nvSpPr>
        <p:spPr>
          <a:xfrm>
            <a:off x="290343" y="2173480"/>
            <a:ext cx="4431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VSCODE</a:t>
            </a:r>
            <a:r>
              <a:rPr lang="ko-KR" altLang="en-US" dirty="0"/>
              <a:t>에 </a:t>
            </a:r>
            <a:r>
              <a:rPr lang="en-US" altLang="ko-KR" dirty="0"/>
              <a:t>“Python”</a:t>
            </a:r>
            <a:r>
              <a:rPr lang="ko-KR" altLang="en-US" dirty="0"/>
              <a:t> </a:t>
            </a:r>
            <a:r>
              <a:rPr lang="en-US" altLang="ko-KR" dirty="0"/>
              <a:t>Extension</a:t>
            </a:r>
            <a:r>
              <a:rPr lang="ko-KR" altLang="en-US" dirty="0"/>
              <a:t> 설치 필요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76008EE-C022-46EF-81A1-FCE63EF34562}"/>
              </a:ext>
            </a:extLst>
          </p:cNvPr>
          <p:cNvGrpSpPr/>
          <p:nvPr/>
        </p:nvGrpSpPr>
        <p:grpSpPr>
          <a:xfrm>
            <a:off x="290343" y="4042970"/>
            <a:ext cx="5924219" cy="1824413"/>
            <a:chOff x="290343" y="4426030"/>
            <a:chExt cx="5924219" cy="1824413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60A2D3B-02DF-481B-B637-B4F6AAB50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343" y="4426030"/>
              <a:ext cx="5924219" cy="1824413"/>
            </a:xfrm>
            <a:prstGeom prst="rect">
              <a:avLst/>
            </a:prstGeom>
          </p:spPr>
        </p:pic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757F9A-1A58-99FA-E53B-B8810008CCAE}"/>
                </a:ext>
              </a:extLst>
            </p:cNvPr>
            <p:cNvSpPr/>
            <p:nvPr/>
          </p:nvSpPr>
          <p:spPr>
            <a:xfrm>
              <a:off x="2962068" y="5163743"/>
              <a:ext cx="1424580" cy="28194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529A8FF5-061F-2205-CF4D-34B0E4BE5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147" y="2542812"/>
            <a:ext cx="5459272" cy="329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79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072862" cy="430887"/>
            <a:chOff x="346710" y="1049020"/>
            <a:chExt cx="9072862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608042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alone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2A27743D-8F6F-F5DB-1B62-AD8DAC458B54}"/>
              </a:ext>
            </a:extLst>
          </p:cNvPr>
          <p:cNvGrpSpPr/>
          <p:nvPr/>
        </p:nvGrpSpPr>
        <p:grpSpPr>
          <a:xfrm>
            <a:off x="154305" y="1334530"/>
            <a:ext cx="6764038" cy="2184379"/>
            <a:chOff x="353454" y="1232262"/>
            <a:chExt cx="8321761" cy="271295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440CE96C-D715-B4B0-BAE1-20173A24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3454" y="1232262"/>
              <a:ext cx="8321761" cy="2712955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FF5847DF-46A4-A4D5-322C-62B85AB53812}"/>
                </a:ext>
              </a:extLst>
            </p:cNvPr>
            <p:cNvSpPr/>
            <p:nvPr/>
          </p:nvSpPr>
          <p:spPr>
            <a:xfrm>
              <a:off x="353454" y="2291540"/>
              <a:ext cx="5058805" cy="13660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D97F3E95-6033-C79D-B7ED-99CC5501B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3701280"/>
            <a:ext cx="6764038" cy="1979326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08050E00-7331-562C-AD93-DFF3E070B3BB}"/>
              </a:ext>
            </a:extLst>
          </p:cNvPr>
          <p:cNvSpPr/>
          <p:nvPr/>
        </p:nvSpPr>
        <p:spPr>
          <a:xfrm>
            <a:off x="120650" y="4371804"/>
            <a:ext cx="3629626" cy="10999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B0EFA07-1BE9-8547-6F39-4586195A06A8}"/>
              </a:ext>
            </a:extLst>
          </p:cNvPr>
          <p:cNvGrpSpPr/>
          <p:nvPr/>
        </p:nvGrpSpPr>
        <p:grpSpPr>
          <a:xfrm>
            <a:off x="7148384" y="1334530"/>
            <a:ext cx="4800067" cy="3076832"/>
            <a:chOff x="7148384" y="1334530"/>
            <a:chExt cx="4800067" cy="307683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80AC4B3E-5EB1-AF95-F3DB-911A0A65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8384" y="1334530"/>
              <a:ext cx="4800067" cy="3076832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0E953326-4A5E-8FD9-0F6E-A5D517FC74E5}"/>
                </a:ext>
              </a:extLst>
            </p:cNvPr>
            <p:cNvSpPr/>
            <p:nvPr/>
          </p:nvSpPr>
          <p:spPr>
            <a:xfrm>
              <a:off x="7304044" y="3059929"/>
              <a:ext cx="3125059" cy="2274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E2B01B4-C095-6BA9-57F3-2D69DDE3F140}"/>
              </a:ext>
            </a:extLst>
          </p:cNvPr>
          <p:cNvGrpSpPr/>
          <p:nvPr/>
        </p:nvGrpSpPr>
        <p:grpSpPr>
          <a:xfrm>
            <a:off x="7148383" y="4541826"/>
            <a:ext cx="4843249" cy="1859766"/>
            <a:chOff x="7148383" y="4541826"/>
            <a:chExt cx="4843249" cy="1859766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24BEC814-7832-18AC-3DDE-653AC6A83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48383" y="4541826"/>
              <a:ext cx="4800067" cy="1859766"/>
            </a:xfrm>
            <a:prstGeom prst="rect">
              <a:avLst/>
            </a:prstGeom>
          </p:spPr>
        </p:pic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BA27C51A-B05F-3A80-B0A2-8EB2EB1F328E}"/>
                </a:ext>
              </a:extLst>
            </p:cNvPr>
            <p:cNvSpPr/>
            <p:nvPr/>
          </p:nvSpPr>
          <p:spPr>
            <a:xfrm>
              <a:off x="8866573" y="5685158"/>
              <a:ext cx="3125059" cy="55500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68676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Git practice – </a:t>
              </a:r>
              <a:r>
                <a:rPr lang="en-US" sz="2800" b="1" spc="-140" dirty="0">
                  <a:latin typeface="맑은 고딕" charset="0"/>
                  <a:ea typeface="맑은 고딕" charset="0"/>
                </a:rPr>
                <a:t>VS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CODE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에서 편하게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Git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38AD0-5105-9B55-D1B9-7C9829D9C7AA}"/>
              </a:ext>
            </a:extLst>
          </p:cNvPr>
          <p:cNvSpPr txBox="1"/>
          <p:nvPr/>
        </p:nvSpPr>
        <p:spPr>
          <a:xfrm>
            <a:off x="472270" y="1366597"/>
            <a:ext cx="6097554" cy="765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Local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프로젝트 만</a:t>
            </a: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든 후 </a:t>
            </a:r>
            <a:r>
              <a:rPr lang="en-US" altLang="ko-KR" sz="1800" b="1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Github</a:t>
            </a: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업로드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New file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Python File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폴더 생성 후 저장</a:t>
            </a:r>
          </a:p>
        </p:txBody>
      </p:sp>
      <p:pic>
        <p:nvPicPr>
          <p:cNvPr id="5" name="그림 4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DC398DC0-CC8D-5F7F-9F48-F932B0770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12" y="2353717"/>
            <a:ext cx="5731510" cy="384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801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Git practice – </a:t>
              </a:r>
              <a:r>
                <a:rPr lang="en-US" sz="2800" b="1" spc="-140" dirty="0">
                  <a:latin typeface="맑은 고딕" charset="0"/>
                  <a:ea typeface="맑은 고딕" charset="0"/>
                </a:rPr>
                <a:t>VS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CODE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에서 편하게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Git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A80F6-7C9A-B054-E8BC-7C43D743F8C0}"/>
              </a:ext>
            </a:extLst>
          </p:cNvPr>
          <p:cNvSpPr txBox="1"/>
          <p:nvPr/>
        </p:nvSpPr>
        <p:spPr>
          <a:xfrm>
            <a:off x="472270" y="1212441"/>
            <a:ext cx="609755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Initialize Repository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1633A36-46D9-F26C-81CC-2F02241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" y="1862397"/>
            <a:ext cx="5731510" cy="4327525"/>
          </a:xfrm>
          <a:prstGeom prst="rect">
            <a:avLst/>
          </a:prstGeom>
        </p:spPr>
      </p:pic>
      <p:pic>
        <p:nvPicPr>
          <p:cNvPr id="9" name="그림 8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D119587-4837-5CBC-92FE-8713EE9FD6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06" y="1577413"/>
            <a:ext cx="5731510" cy="2886710"/>
          </a:xfrm>
          <a:prstGeom prst="rect">
            <a:avLst/>
          </a:prstGeom>
        </p:spPr>
      </p:pic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0CDE84F-E05A-55BD-C17A-64BF9AD5F6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7306" y="4571522"/>
            <a:ext cx="5731510" cy="22021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7185581-FE71-85AA-301C-BBE515486A03}"/>
              </a:ext>
            </a:extLst>
          </p:cNvPr>
          <p:cNvSpPr/>
          <p:nvPr/>
        </p:nvSpPr>
        <p:spPr>
          <a:xfrm flipV="1">
            <a:off x="364489" y="3212755"/>
            <a:ext cx="506661" cy="4572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491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Git practice – </a:t>
              </a:r>
              <a:r>
                <a:rPr lang="en-US" sz="2800" b="1" spc="-140" dirty="0">
                  <a:latin typeface="맑은 고딕" charset="0"/>
                  <a:ea typeface="맑은 고딕" charset="0"/>
                </a:rPr>
                <a:t>VS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CODE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에서 편하게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Git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6A80F6-7C9A-B054-E8BC-7C43D743F8C0}"/>
              </a:ext>
            </a:extLst>
          </p:cNvPr>
          <p:cNvSpPr txBox="1"/>
          <p:nvPr/>
        </p:nvSpPr>
        <p:spPr>
          <a:xfrm>
            <a:off x="472270" y="1212441"/>
            <a:ext cx="6097554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Publish to GitHub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C585C75-2F2F-9B77-0E05-8CFB29F4A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351" y="1712738"/>
            <a:ext cx="5731510" cy="2443480"/>
          </a:xfrm>
          <a:prstGeom prst="rect">
            <a:avLst/>
          </a:prstGeom>
        </p:spPr>
      </p:pic>
      <p:pic>
        <p:nvPicPr>
          <p:cNvPr id="4" name="그림 3" descr="텍스트, 소프트웨어, 멀티미디어 소프트웨어, 그래픽 소프트웨어이(가) 표시된 사진&#10;&#10;자동 생성된 설명">
            <a:extLst>
              <a:ext uri="{FF2B5EF4-FFF2-40B4-BE49-F238E27FC236}">
                <a16:creationId xmlns:a16="http://schemas.microsoft.com/office/drawing/2014/main" id="{2E8E665A-3497-6405-E196-0F4338064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351" y="4291543"/>
            <a:ext cx="5731510" cy="1636395"/>
          </a:xfrm>
          <a:prstGeom prst="rect">
            <a:avLst/>
          </a:prstGeom>
        </p:spPr>
      </p:pic>
      <p:pic>
        <p:nvPicPr>
          <p:cNvPr id="5" name="그림 4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E27E71DF-62B4-D154-CF09-9D2560818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9824" y="2738898"/>
            <a:ext cx="5394960" cy="1417320"/>
          </a:xfrm>
          <a:prstGeom prst="rect">
            <a:avLst/>
          </a:prstGeom>
        </p:spPr>
      </p:pic>
      <p:pic>
        <p:nvPicPr>
          <p:cNvPr id="12" name="그림 1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F2AF1B8-2CBD-E88F-60D6-6B2D729DA0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21486" y="4232522"/>
            <a:ext cx="3242090" cy="245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444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EF77C-F8AB-5B8F-979E-A440C198ED00}"/>
              </a:ext>
            </a:extLst>
          </p:cNvPr>
          <p:cNvSpPr txBox="1"/>
          <p:nvPr/>
        </p:nvSpPr>
        <p:spPr>
          <a:xfrm>
            <a:off x="472270" y="1398177"/>
            <a:ext cx="4870563" cy="7639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APPENDIX : git branch strategy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3"/>
              </a:rPr>
              <a:t>https://blog.dnd.ac/types-of-git-branch/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6A995F3-A2BC-38E6-63FC-1CF7F070213D}"/>
              </a:ext>
            </a:extLst>
          </p:cNvPr>
          <p:cNvGrpSpPr/>
          <p:nvPr/>
        </p:nvGrpSpPr>
        <p:grpSpPr>
          <a:xfrm>
            <a:off x="5620170" y="403757"/>
            <a:ext cx="4870563" cy="6454243"/>
            <a:chOff x="5620170" y="403757"/>
            <a:chExt cx="4870563" cy="645424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DB726E3-CA27-3274-10E4-E8E2194667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170" y="403757"/>
              <a:ext cx="4870563" cy="64542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2A18177F-F1CB-C9BD-795F-D69770C23518}"/>
                </a:ext>
              </a:extLst>
            </p:cNvPr>
            <p:cNvSpPr txBox="1"/>
            <p:nvPr/>
          </p:nvSpPr>
          <p:spPr>
            <a:xfrm>
              <a:off x="9265300" y="472968"/>
              <a:ext cx="545342" cy="2769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</a:t>
              </a:r>
              <a:endParaRPr lang="ko-KR" alt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4221048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673EE1-3B9F-5A8E-ECF7-387F8F46E6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6993" y="2064507"/>
            <a:ext cx="5724525" cy="3469767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AA783E-CDCE-3417-ED82-4433B8642E30}"/>
              </a:ext>
            </a:extLst>
          </p:cNvPr>
          <p:cNvSpPr txBox="1"/>
          <p:nvPr/>
        </p:nvSpPr>
        <p:spPr>
          <a:xfrm>
            <a:off x="1850049" y="1879841"/>
            <a:ext cx="397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여러 개발자가 참여하는 코드 공동체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7BE178-F192-C945-21AD-8E7EEFD45CB7}"/>
              </a:ext>
            </a:extLst>
          </p:cNvPr>
          <p:cNvSpPr txBox="1"/>
          <p:nvPr/>
        </p:nvSpPr>
        <p:spPr>
          <a:xfrm>
            <a:off x="1850049" y="2903392"/>
            <a:ext cx="29702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Upstream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fork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remote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37A12A-BE74-F448-90B7-3A543D818229}"/>
              </a:ext>
            </a:extLst>
          </p:cNvPr>
          <p:cNvSpPr txBox="1"/>
          <p:nvPr/>
        </p:nvSpPr>
        <p:spPr>
          <a:xfrm>
            <a:off x="1850049" y="3926740"/>
            <a:ext cx="2854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Remote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cloning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한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local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7942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77A7F08-DB14-2847-2041-18E33558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771" y="864973"/>
            <a:ext cx="2921419" cy="5993027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9CF1C46-2D29-6328-FDFF-045B8C063143}"/>
              </a:ext>
            </a:extLst>
          </p:cNvPr>
          <p:cNvSpPr txBox="1"/>
          <p:nvPr/>
        </p:nvSpPr>
        <p:spPr>
          <a:xfrm>
            <a:off x="290343" y="1303638"/>
            <a:ext cx="2505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Github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Organization</a:t>
            </a:r>
          </a:p>
          <a:p>
            <a:pPr algn="ctr"/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혼자서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PR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연습 가능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)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0A44D46-AB0A-6503-6F5E-1E90995C7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0983" y="262889"/>
            <a:ext cx="5274035" cy="49763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3073023-AECA-8063-70BD-2EC6AA42D57D}"/>
              </a:ext>
            </a:extLst>
          </p:cNvPr>
          <p:cNvSpPr/>
          <p:nvPr/>
        </p:nvSpPr>
        <p:spPr>
          <a:xfrm>
            <a:off x="9964759" y="2975624"/>
            <a:ext cx="1045112" cy="369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737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F9A9433-1334-5DD6-0148-531BB9B91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970004"/>
            <a:ext cx="7242348" cy="588799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6772AB4-DB1D-253E-C81F-821C85453E5C}"/>
              </a:ext>
            </a:extLst>
          </p:cNvPr>
          <p:cNvSpPr/>
          <p:nvPr/>
        </p:nvSpPr>
        <p:spPr>
          <a:xfrm>
            <a:off x="1648660" y="3729334"/>
            <a:ext cx="3219901" cy="11762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647A81E-A0D5-3886-5ED8-E809724B6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892" y="970003"/>
            <a:ext cx="4513458" cy="262924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A30BAB4-7419-5BF4-B430-AA19FB63614E}"/>
              </a:ext>
            </a:extLst>
          </p:cNvPr>
          <p:cNvSpPr/>
          <p:nvPr/>
        </p:nvSpPr>
        <p:spPr>
          <a:xfrm>
            <a:off x="7557892" y="970003"/>
            <a:ext cx="1635535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F8AD9-66BD-25AD-B436-C5B3520D6BB1}"/>
              </a:ext>
            </a:extLst>
          </p:cNvPr>
          <p:cNvSpPr txBox="1"/>
          <p:nvPr/>
        </p:nvSpPr>
        <p:spPr>
          <a:xfrm>
            <a:off x="7611761" y="557597"/>
            <a:ext cx="2513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Upstream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Repository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140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그룹 315"/>
          <p:cNvGrpSpPr/>
          <p:nvPr/>
        </p:nvGrpSpPr>
        <p:grpSpPr>
          <a:xfrm>
            <a:off x="-5715" y="1843405"/>
            <a:ext cx="7310120" cy="461010"/>
            <a:chOff x="-5715" y="1843405"/>
            <a:chExt cx="7310120" cy="461010"/>
          </a:xfrm>
        </p:grpSpPr>
        <p:grpSp>
          <p:nvGrpSpPr>
            <p:cNvPr id="42" name="그룹 262"/>
            <p:cNvGrpSpPr/>
            <p:nvPr/>
          </p:nvGrpSpPr>
          <p:grpSpPr>
            <a:xfrm>
              <a:off x="-5715" y="2013585"/>
              <a:ext cx="665480" cy="107950"/>
              <a:chOff x="-5715" y="2013585"/>
              <a:chExt cx="665480" cy="107950"/>
            </a:xfrm>
          </p:grpSpPr>
          <p:cxnSp>
            <p:nvCxnSpPr>
              <p:cNvPr id="43" name="도형 258"/>
              <p:cNvCxnSpPr/>
              <p:nvPr/>
            </p:nvCxnSpPr>
            <p:spPr>
              <a:xfrm flipV="1">
                <a:off x="-5715" y="2069465"/>
                <a:ext cx="589280" cy="1270"/>
              </a:xfrm>
              <a:prstGeom prst="line">
                <a:avLst/>
              </a:prstGeom>
              <a:ln w="22225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도형 259"/>
              <p:cNvCxnSpPr/>
              <p:nvPr/>
            </p:nvCxnSpPr>
            <p:spPr>
              <a:xfrm>
                <a:off x="475615" y="2066925"/>
                <a:ext cx="107950" cy="635"/>
              </a:xfrm>
              <a:prstGeom prst="line">
                <a:avLst/>
              </a:prstGeom>
              <a:ln w="38100" cap="rnd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도형 261"/>
              <p:cNvSpPr>
                <a:spLocks/>
              </p:cNvSpPr>
              <p:nvPr/>
            </p:nvSpPr>
            <p:spPr>
              <a:xfrm>
                <a:off x="551815" y="2013585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6195" rIns="0" bIns="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600">
                  <a:solidFill>
                    <a:schemeClr val="bg1"/>
                  </a:solidFill>
                  <a:latin typeface="G마켓 산스 Medium" charset="0"/>
                  <a:ea typeface="G마켓 산스 Medium" charset="0"/>
                </a:endParaRPr>
              </a:p>
            </p:txBody>
          </p:sp>
        </p:grpSp>
        <p:sp>
          <p:nvSpPr>
            <p:cNvPr id="48" name="텍스트 상자 314"/>
            <p:cNvSpPr txBox="1">
              <a:spLocks/>
            </p:cNvSpPr>
            <p:nvPr/>
          </p:nvSpPr>
          <p:spPr>
            <a:xfrm>
              <a:off x="688975" y="1843405"/>
              <a:ext cx="661543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400" dirty="0">
                  <a:latin typeface="맑은 고딕" charset="0"/>
                  <a:ea typeface="맑은 고딕" charset="0"/>
                </a:rPr>
                <a:t>Version(</a:t>
              </a:r>
              <a:r>
                <a:rPr lang="en-US" altLang="ko-KR" sz="2400" b="0" dirty="0">
                  <a:latin typeface="맑은 고딕" charset="0"/>
                  <a:ea typeface="맑은 고딕" charset="0"/>
                </a:rPr>
                <a:t>Source) Control System</a:t>
              </a:r>
              <a:endParaRPr lang="ko-KR" altLang="en-US" sz="2400" b="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0" name="그룹 321"/>
          <p:cNvGrpSpPr/>
          <p:nvPr/>
        </p:nvGrpSpPr>
        <p:grpSpPr>
          <a:xfrm>
            <a:off x="-5715" y="2443480"/>
            <a:ext cx="7310120" cy="461010"/>
            <a:chOff x="-5715" y="2443480"/>
            <a:chExt cx="7310120" cy="461010"/>
          </a:xfrm>
        </p:grpSpPr>
        <p:grpSp>
          <p:nvGrpSpPr>
            <p:cNvPr id="51" name="그룹 319"/>
            <p:cNvGrpSpPr/>
            <p:nvPr/>
          </p:nvGrpSpPr>
          <p:grpSpPr>
            <a:xfrm>
              <a:off x="-5715" y="2613660"/>
              <a:ext cx="665480" cy="107950"/>
              <a:chOff x="-5715" y="2613660"/>
              <a:chExt cx="665480" cy="107950"/>
            </a:xfrm>
          </p:grpSpPr>
          <p:cxnSp>
            <p:nvCxnSpPr>
              <p:cNvPr id="52" name="도형 316"/>
              <p:cNvCxnSpPr/>
              <p:nvPr/>
            </p:nvCxnSpPr>
            <p:spPr>
              <a:xfrm flipV="1">
                <a:off x="-5715" y="2672855"/>
                <a:ext cx="589280" cy="1270"/>
              </a:xfrm>
              <a:prstGeom prst="line">
                <a:avLst/>
              </a:prstGeom>
              <a:ln w="22225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도형 317"/>
              <p:cNvCxnSpPr/>
              <p:nvPr/>
            </p:nvCxnSpPr>
            <p:spPr>
              <a:xfrm>
                <a:off x="475615" y="2667000"/>
                <a:ext cx="107950" cy="635"/>
              </a:xfrm>
              <a:prstGeom prst="line">
                <a:avLst/>
              </a:prstGeom>
              <a:ln w="38100" cap="rnd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도형 318"/>
              <p:cNvSpPr>
                <a:spLocks/>
              </p:cNvSpPr>
              <p:nvPr/>
            </p:nvSpPr>
            <p:spPr>
              <a:xfrm>
                <a:off x="551815" y="2613660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6195" rIns="0" bIns="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600">
                  <a:solidFill>
                    <a:schemeClr val="bg1"/>
                  </a:solidFill>
                  <a:latin typeface="G마켓 산스 Medium" charset="0"/>
                  <a:ea typeface="G마켓 산스 Medium" charset="0"/>
                </a:endParaRPr>
              </a:p>
            </p:txBody>
          </p:sp>
        </p:grpSp>
        <p:sp>
          <p:nvSpPr>
            <p:cNvPr id="55" name="텍스트 상자 320"/>
            <p:cNvSpPr txBox="1">
              <a:spLocks/>
            </p:cNvSpPr>
            <p:nvPr/>
          </p:nvSpPr>
          <p:spPr>
            <a:xfrm>
              <a:off x="688975" y="2443480"/>
              <a:ext cx="661543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400" b="0" dirty="0">
                  <a:latin typeface="맑은 고딕" charset="0"/>
                  <a:ea typeface="맑은 고딕" charset="0"/>
                </a:rPr>
                <a:t>Git Concept</a:t>
              </a:r>
              <a:endParaRPr lang="ko-KR" altLang="en-US" sz="2400" b="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56" name="그룹 327"/>
          <p:cNvGrpSpPr/>
          <p:nvPr/>
        </p:nvGrpSpPr>
        <p:grpSpPr>
          <a:xfrm>
            <a:off x="-5715" y="3043555"/>
            <a:ext cx="7310120" cy="461010"/>
            <a:chOff x="-5715" y="3043555"/>
            <a:chExt cx="7310120" cy="461010"/>
          </a:xfrm>
        </p:grpSpPr>
        <p:grpSp>
          <p:nvGrpSpPr>
            <p:cNvPr id="57" name="그룹 325"/>
            <p:cNvGrpSpPr/>
            <p:nvPr/>
          </p:nvGrpSpPr>
          <p:grpSpPr>
            <a:xfrm>
              <a:off x="-5715" y="3213735"/>
              <a:ext cx="665480" cy="107950"/>
              <a:chOff x="-5715" y="3213735"/>
              <a:chExt cx="665480" cy="107950"/>
            </a:xfrm>
          </p:grpSpPr>
          <p:cxnSp>
            <p:nvCxnSpPr>
              <p:cNvPr id="58" name="도형 322"/>
              <p:cNvCxnSpPr/>
              <p:nvPr/>
            </p:nvCxnSpPr>
            <p:spPr>
              <a:xfrm flipV="1">
                <a:off x="-5715" y="3263599"/>
                <a:ext cx="589280" cy="1270"/>
              </a:xfrm>
              <a:prstGeom prst="line">
                <a:avLst/>
              </a:prstGeom>
              <a:ln w="22225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도형 323"/>
              <p:cNvCxnSpPr/>
              <p:nvPr/>
            </p:nvCxnSpPr>
            <p:spPr>
              <a:xfrm>
                <a:off x="475615" y="3267075"/>
                <a:ext cx="107950" cy="635"/>
              </a:xfrm>
              <a:prstGeom prst="line">
                <a:avLst/>
              </a:prstGeom>
              <a:ln w="38100" cap="rnd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도형 324"/>
              <p:cNvSpPr>
                <a:spLocks/>
              </p:cNvSpPr>
              <p:nvPr/>
            </p:nvSpPr>
            <p:spPr>
              <a:xfrm>
                <a:off x="551815" y="3213735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6195" rIns="0" bIns="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600">
                  <a:solidFill>
                    <a:schemeClr val="bg1"/>
                  </a:solidFill>
                  <a:latin typeface="G마켓 산스 Medium" charset="0"/>
                  <a:ea typeface="G마켓 산스 Medium" charset="0"/>
                </a:endParaRPr>
              </a:p>
            </p:txBody>
          </p:sp>
        </p:grpSp>
        <p:sp>
          <p:nvSpPr>
            <p:cNvPr id="61" name="텍스트 상자 326"/>
            <p:cNvSpPr txBox="1">
              <a:spLocks/>
            </p:cNvSpPr>
            <p:nvPr/>
          </p:nvSpPr>
          <p:spPr>
            <a:xfrm>
              <a:off x="688975" y="3043555"/>
              <a:ext cx="661543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400" dirty="0">
                  <a:latin typeface="맑은 고딕" charset="0"/>
                  <a:ea typeface="맑은 고딕" charset="0"/>
                </a:rPr>
                <a:t>Work alone with GitHub</a:t>
              </a:r>
              <a:r>
                <a:rPr sz="2400" b="0" dirty="0">
                  <a:latin typeface="맑은 고딕" charset="0"/>
                  <a:ea typeface="맑은 고딕" charset="0"/>
                </a:rPr>
                <a:t>.</a:t>
              </a:r>
              <a:endParaRPr lang="ko-KR" altLang="en-US" sz="2400" b="0" dirty="0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62" name="그룹 333"/>
          <p:cNvGrpSpPr/>
          <p:nvPr/>
        </p:nvGrpSpPr>
        <p:grpSpPr>
          <a:xfrm>
            <a:off x="-5715" y="3634105"/>
            <a:ext cx="7310120" cy="461010"/>
            <a:chOff x="-5715" y="3634105"/>
            <a:chExt cx="7310120" cy="461010"/>
          </a:xfrm>
        </p:grpSpPr>
        <p:grpSp>
          <p:nvGrpSpPr>
            <p:cNvPr id="63" name="그룹 331"/>
            <p:cNvGrpSpPr/>
            <p:nvPr/>
          </p:nvGrpSpPr>
          <p:grpSpPr>
            <a:xfrm>
              <a:off x="-5715" y="3804285"/>
              <a:ext cx="665480" cy="107950"/>
              <a:chOff x="-5715" y="3804285"/>
              <a:chExt cx="665480" cy="107950"/>
            </a:xfrm>
          </p:grpSpPr>
          <p:cxnSp>
            <p:nvCxnSpPr>
              <p:cNvPr id="64" name="도형 328"/>
              <p:cNvCxnSpPr/>
              <p:nvPr/>
            </p:nvCxnSpPr>
            <p:spPr>
              <a:xfrm flipV="1">
                <a:off x="-5715" y="3854149"/>
                <a:ext cx="589280" cy="1270"/>
              </a:xfrm>
              <a:prstGeom prst="line">
                <a:avLst/>
              </a:prstGeom>
              <a:ln w="22225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도형 329"/>
              <p:cNvCxnSpPr/>
              <p:nvPr/>
            </p:nvCxnSpPr>
            <p:spPr>
              <a:xfrm>
                <a:off x="475615" y="3857625"/>
                <a:ext cx="107950" cy="635"/>
              </a:xfrm>
              <a:prstGeom prst="line">
                <a:avLst/>
              </a:prstGeom>
              <a:ln w="38100" cap="rnd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도형 330"/>
              <p:cNvSpPr>
                <a:spLocks/>
              </p:cNvSpPr>
              <p:nvPr/>
            </p:nvSpPr>
            <p:spPr>
              <a:xfrm>
                <a:off x="551815" y="3804285"/>
                <a:ext cx="107950" cy="107950"/>
              </a:xfrm>
              <a:prstGeom prst="ellipse">
                <a:avLst/>
              </a:prstGeom>
              <a:solidFill>
                <a:schemeClr val="bg1"/>
              </a:solidFill>
              <a:ln w="25400" cap="flat" cmpd="sng">
                <a:solidFill>
                  <a:srgbClr val="020B26">
                    <a:alpha val="100000"/>
                  </a:srgbClr>
                </a:solidFill>
                <a:prstDash val="solid"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horz" wrap="square" lIns="0" tIns="36195" rIns="0" bIns="0" anchor="ctr">
                <a:noAutofit/>
              </a:bodyPr>
              <a:lstStyle/>
              <a:p>
                <a:pPr marL="0" indent="0" algn="ctr" defTabSz="914400" rtl="0" eaLnBrk="1" latinLnBrk="0" hangingPunct="1">
                  <a:buFontTx/>
                  <a:buNone/>
                </a:pPr>
                <a:endParaRPr lang="ko-KR" altLang="en-US" sz="1600">
                  <a:solidFill>
                    <a:schemeClr val="bg1"/>
                  </a:solidFill>
                  <a:latin typeface="G마켓 산스 Medium" charset="0"/>
                  <a:ea typeface="G마켓 산스 Medium" charset="0"/>
                </a:endParaRPr>
              </a:p>
            </p:txBody>
          </p:sp>
        </p:grpSp>
        <p:sp>
          <p:nvSpPr>
            <p:cNvPr id="67" name="텍스트 상자 332"/>
            <p:cNvSpPr txBox="1">
              <a:spLocks/>
            </p:cNvSpPr>
            <p:nvPr/>
          </p:nvSpPr>
          <p:spPr>
            <a:xfrm>
              <a:off x="688975" y="3634105"/>
              <a:ext cx="6615430" cy="461010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400" b="0" dirty="0"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400" b="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2556275E-25C2-9EA9-F0D1-731C0F38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학습목표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353F268-1D10-DCB0-E16F-7277F2ABF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24" y="3769796"/>
            <a:ext cx="4548722" cy="308820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EB082AA-A983-DE74-7EB6-2E1FFC909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50" y="1489411"/>
            <a:ext cx="5347397" cy="228038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8ED1EC6-92FA-1990-D024-F20F0E59514C}"/>
              </a:ext>
            </a:extLst>
          </p:cNvPr>
          <p:cNvSpPr/>
          <p:nvPr/>
        </p:nvSpPr>
        <p:spPr>
          <a:xfrm>
            <a:off x="4065273" y="1864217"/>
            <a:ext cx="704435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EB22434-6567-38FD-A5FE-DF14C9DC766B}"/>
              </a:ext>
            </a:extLst>
          </p:cNvPr>
          <p:cNvSpPr/>
          <p:nvPr/>
        </p:nvSpPr>
        <p:spPr>
          <a:xfrm>
            <a:off x="6163863" y="6492699"/>
            <a:ext cx="704435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8450E03-BDEF-0C7F-5F18-A3FDD3FE6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6065" y="1575162"/>
            <a:ext cx="4699926" cy="316983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3D24F0BD-7C4A-4948-1549-27C5CF73E9AB}"/>
              </a:ext>
            </a:extLst>
          </p:cNvPr>
          <p:cNvSpPr/>
          <p:nvPr/>
        </p:nvSpPr>
        <p:spPr>
          <a:xfrm>
            <a:off x="120052" y="1499666"/>
            <a:ext cx="1455434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8ED29B0-AD73-049C-96BB-FE3B3BF609EC}"/>
              </a:ext>
            </a:extLst>
          </p:cNvPr>
          <p:cNvSpPr/>
          <p:nvPr/>
        </p:nvSpPr>
        <p:spPr>
          <a:xfrm>
            <a:off x="7256065" y="1575162"/>
            <a:ext cx="1282454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370EBD11-C60D-609C-C22E-EDA3E7C7DA83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4417491" y="2158721"/>
            <a:ext cx="2098590" cy="4333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54CDF558-518D-901F-48C5-12EF09BA2A5B}"/>
              </a:ext>
            </a:extLst>
          </p:cNvPr>
          <p:cNvCxnSpPr>
            <a:cxnSpLocks/>
            <a:stCxn id="17" idx="0"/>
            <a:endCxn id="21" idx="2"/>
          </p:cNvCxnSpPr>
          <p:nvPr/>
        </p:nvCxnSpPr>
        <p:spPr>
          <a:xfrm flipV="1">
            <a:off x="6516081" y="1869666"/>
            <a:ext cx="1381211" cy="4623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FB3CDE2-3613-9212-33F2-E6CB7794DDF1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fork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branch(local)  commit &amp; push(local)  PR(pull request to owner)  pull(check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50437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B4A536-E0E2-2530-341B-EBAC08F4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86" y="1462368"/>
            <a:ext cx="4235107" cy="287470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012555E-D6AE-DD10-90A6-B506AD366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786" y="4509450"/>
            <a:ext cx="3519567" cy="215778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B8AB799-EC55-EBB9-CCCC-4FAF5CB59C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5396" y="4509450"/>
            <a:ext cx="2781164" cy="216919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E720090-8212-9B47-425E-7BD818181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1816" y="2867505"/>
            <a:ext cx="4415763" cy="293914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3DC5385-C087-9F7C-6534-752D08A3E767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clone(my local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branch(local)  commit &amp; push(local)  PR(pull request to owner)  pull(check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0445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2EA1FB-D298-490B-3F9D-715FE0779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306" y="1542420"/>
            <a:ext cx="3862523" cy="1010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0233422-E38D-4213-7316-5CDAA3824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6" y="2720178"/>
            <a:ext cx="3862524" cy="236422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B2C2E4A-D3D2-3737-6CD3-FB3AA787EF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4363"/>
          <a:stretch/>
        </p:blipFill>
        <p:spPr>
          <a:xfrm>
            <a:off x="4104185" y="1542420"/>
            <a:ext cx="7979091" cy="49498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FC22C5F-AA74-299D-9C1F-F9194F937411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branch(local)  commit &amp; push(local)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PR(pull request to owner)  pull(check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2E8F68-9223-0EA4-54DC-23384B2873B8}"/>
              </a:ext>
            </a:extLst>
          </p:cNvPr>
          <p:cNvSpPr/>
          <p:nvPr/>
        </p:nvSpPr>
        <p:spPr>
          <a:xfrm>
            <a:off x="6378986" y="3012077"/>
            <a:ext cx="2270491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E5431AB-03FE-FECE-8E2E-C11B19A92F1D}"/>
              </a:ext>
            </a:extLst>
          </p:cNvPr>
          <p:cNvSpPr/>
          <p:nvPr/>
        </p:nvSpPr>
        <p:spPr>
          <a:xfrm>
            <a:off x="6395029" y="4143039"/>
            <a:ext cx="2270491" cy="2945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7125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4B0288-4A0D-DD95-7B7F-6EC6ACAB491B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branch(local)  commit &amp; push(local) 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PR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(pull request to owner)  pull(check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16B557E-F5D4-638E-3D34-5EEE3B037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24" y="1462370"/>
            <a:ext cx="5007403" cy="2388956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8CF22D-0483-E10C-E761-E5EEC9586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2607" y="1462369"/>
            <a:ext cx="4599530" cy="238895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E07A8C1-CF88-EEC4-24C9-90ED0EA086D1}"/>
              </a:ext>
            </a:extLst>
          </p:cNvPr>
          <p:cNvSpPr/>
          <p:nvPr/>
        </p:nvSpPr>
        <p:spPr>
          <a:xfrm>
            <a:off x="6962932" y="2656848"/>
            <a:ext cx="803289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BF237E5-E113-4FEC-785F-97F75A404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772" y="3907330"/>
            <a:ext cx="3690455" cy="288490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CD012984-A4D4-7C1B-5B53-888DDBBB1AC0}"/>
              </a:ext>
            </a:extLst>
          </p:cNvPr>
          <p:cNvSpPr/>
          <p:nvPr/>
        </p:nvSpPr>
        <p:spPr>
          <a:xfrm>
            <a:off x="6011563" y="6386529"/>
            <a:ext cx="1929664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3BC825D-8806-219D-CE80-BDA39B601443}"/>
              </a:ext>
            </a:extLst>
          </p:cNvPr>
          <p:cNvSpPr/>
          <p:nvPr/>
        </p:nvSpPr>
        <p:spPr>
          <a:xfrm>
            <a:off x="1066704" y="2741286"/>
            <a:ext cx="803289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1E3EA08-44C6-0D91-28CE-A7FCA49B3AEE}"/>
              </a:ext>
            </a:extLst>
          </p:cNvPr>
          <p:cNvSpPr/>
          <p:nvPr/>
        </p:nvSpPr>
        <p:spPr>
          <a:xfrm>
            <a:off x="9967688" y="2318378"/>
            <a:ext cx="1064449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0870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76648C4-7BA1-E3F3-AB4A-2F6295BAB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556951"/>
            <a:ext cx="6094647" cy="473027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F5B430-D31B-DE1F-24BF-068FAE64E700}"/>
              </a:ext>
            </a:extLst>
          </p:cNvPr>
          <p:cNvSpPr/>
          <p:nvPr/>
        </p:nvSpPr>
        <p:spPr>
          <a:xfrm>
            <a:off x="755163" y="5657480"/>
            <a:ext cx="1512302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036ABCE-5FB4-F989-6898-C1343874C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294" y="1556951"/>
            <a:ext cx="5623746" cy="463347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504EDC-AECF-3BD7-A01B-71B57A42D47C}"/>
              </a:ext>
            </a:extLst>
          </p:cNvPr>
          <p:cNvSpPr/>
          <p:nvPr/>
        </p:nvSpPr>
        <p:spPr>
          <a:xfrm>
            <a:off x="6963032" y="5711026"/>
            <a:ext cx="929564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46B3BD-8964-68FE-E4EF-C5F2743784EA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branch(local)  commit &amp; push(local) 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PR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(pull request to owner)  pull(check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35030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04215-FD85-E4D4-2074-6DB5938A84BE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branch(local)  commit &amp; push(local)  PR(pull request to owner) 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pull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DC725B6-6C61-8891-86EB-45D7B338E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1757531"/>
            <a:ext cx="5532599" cy="261388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33C06B-0EE5-6ED1-1A2F-E5BC794B0C7C}"/>
              </a:ext>
            </a:extLst>
          </p:cNvPr>
          <p:cNvSpPr txBox="1"/>
          <p:nvPr/>
        </p:nvSpPr>
        <p:spPr>
          <a:xfrm>
            <a:off x="187960" y="1388199"/>
            <a:ext cx="359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Merge in Upstream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Repository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BF55733-CFC3-9875-FB6B-33E6B18B7E0E}"/>
              </a:ext>
            </a:extLst>
          </p:cNvPr>
          <p:cNvSpPr/>
          <p:nvPr/>
        </p:nvSpPr>
        <p:spPr>
          <a:xfrm>
            <a:off x="189415" y="1845583"/>
            <a:ext cx="2405503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033058-BC86-FB2E-26BE-016DB4699EB2}"/>
              </a:ext>
            </a:extLst>
          </p:cNvPr>
          <p:cNvSpPr txBox="1"/>
          <p:nvPr/>
        </p:nvSpPr>
        <p:spPr>
          <a:xfrm>
            <a:off x="154305" y="4374037"/>
            <a:ext cx="6361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다른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사용자가 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upstream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에 코드 수정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(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</a:rPr>
              <a:t>PR</a:t>
            </a:r>
            <a:r>
              <a:rPr lang="en-US" altLang="ko-KR" b="1" dirty="0" err="1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Merge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  <a:sym typeface="Wingdings" panose="05000000000000000000" pitchFamily="2" charset="2"/>
              </a:rPr>
              <a:t>)</a:t>
            </a:r>
            <a:r>
              <a:rPr lang="ko-KR" altLang="en-US" b="1" dirty="0">
                <a:solidFill>
                  <a:schemeClr val="accent2">
                    <a:lumMod val="75000"/>
                  </a:schemeClr>
                </a:solidFill>
              </a:rPr>
              <a:t> 한다면</a:t>
            </a:r>
            <a:r>
              <a:rPr lang="en-US" altLang="ko-KR" b="1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ko-KR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50E7543-87C1-7F60-CAE3-66DCC2DCED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416" y="4732012"/>
            <a:ext cx="2405502" cy="207390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29FB18C-9BB2-369D-9036-79BEF5F9FC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409" y="4753034"/>
            <a:ext cx="4681288" cy="207985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D1B63AE7-CB43-786F-A7DF-EFDCAA9196A1}"/>
              </a:ext>
            </a:extLst>
          </p:cNvPr>
          <p:cNvSpPr/>
          <p:nvPr/>
        </p:nvSpPr>
        <p:spPr>
          <a:xfrm>
            <a:off x="2745122" y="4801886"/>
            <a:ext cx="1585921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0427815-BAE3-4B74-A1E9-4B738E892267}"/>
              </a:ext>
            </a:extLst>
          </p:cNvPr>
          <p:cNvSpPr/>
          <p:nvPr/>
        </p:nvSpPr>
        <p:spPr>
          <a:xfrm>
            <a:off x="278782" y="6016966"/>
            <a:ext cx="1858937" cy="5877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6D663F5-A4D1-3365-B191-5C020F591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5420" y="2131539"/>
            <a:ext cx="4496068" cy="3318293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1BB8F0A-CD3B-BDAA-CAA6-8C620656950E}"/>
              </a:ext>
            </a:extLst>
          </p:cNvPr>
          <p:cNvSpPr/>
          <p:nvPr/>
        </p:nvSpPr>
        <p:spPr>
          <a:xfrm>
            <a:off x="7716657" y="3341729"/>
            <a:ext cx="4404831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248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04215-FD85-E4D4-2074-6DB5938A84BE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branch(local)  commit &amp; push(local)  PR(pull request to owner) 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pull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7301123-80C7-F529-813F-E424A744B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1" y="1289996"/>
            <a:ext cx="5368661" cy="310283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651DAE-BFF9-4EAA-C988-BB9FA6B15053}"/>
              </a:ext>
            </a:extLst>
          </p:cNvPr>
          <p:cNvSpPr/>
          <p:nvPr/>
        </p:nvSpPr>
        <p:spPr>
          <a:xfrm>
            <a:off x="4528751" y="2404674"/>
            <a:ext cx="873886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C74977E6-5D7D-20B4-81E0-5509D274C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43" y="4533644"/>
            <a:ext cx="4175214" cy="221576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8FFB5DF6-1227-78AC-A0E4-490CF2C58AD5}"/>
              </a:ext>
            </a:extLst>
          </p:cNvPr>
          <p:cNvGrpSpPr/>
          <p:nvPr/>
        </p:nvGrpSpPr>
        <p:grpSpPr>
          <a:xfrm>
            <a:off x="5609963" y="1289995"/>
            <a:ext cx="6363683" cy="5005827"/>
            <a:chOff x="5609963" y="1289995"/>
            <a:chExt cx="6363683" cy="500582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1D7E7355-A4DF-6C80-E416-8DCDEB94F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09963" y="1289995"/>
              <a:ext cx="6363683" cy="5005827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4B66108-A5DC-B7F3-303D-940AA0798CEF}"/>
                </a:ext>
              </a:extLst>
            </p:cNvPr>
            <p:cNvSpPr/>
            <p:nvPr/>
          </p:nvSpPr>
          <p:spPr>
            <a:xfrm>
              <a:off x="7917917" y="4107847"/>
              <a:ext cx="3394693" cy="6371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4C5374D-16C0-7CFE-5192-B874C985131D}"/>
                </a:ext>
              </a:extLst>
            </p:cNvPr>
            <p:cNvSpPr txBox="1"/>
            <p:nvPr/>
          </p:nvSpPr>
          <p:spPr>
            <a:xfrm>
              <a:off x="8534075" y="3059668"/>
              <a:ext cx="29238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Local main branch update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2221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7267549" cy="430887"/>
            <a:chOff x="346710" y="1049020"/>
            <a:chExt cx="7267549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6802729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Work together with GitHub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004215-FD85-E4D4-2074-6DB5938A84BE}"/>
              </a:ext>
            </a:extLst>
          </p:cNvPr>
          <p:cNvSpPr txBox="1"/>
          <p:nvPr/>
        </p:nvSpPr>
        <p:spPr>
          <a:xfrm>
            <a:off x="0" y="914636"/>
            <a:ext cx="12192000" cy="375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kern="100" dirty="0">
                <a:latin typeface="+mn-ea"/>
                <a:cs typeface="Times New Roman" panose="02020603050405020304" pitchFamily="18" charset="0"/>
              </a:rPr>
              <a:t>fork(to my remote repo) 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 clone(my local repo)  branch(local)  commit &amp; push(local)  PR(pull request to owner)  </a:t>
            </a:r>
            <a:r>
              <a:rPr lang="en-US" altLang="ko-KR" sz="1400" b="1" kern="1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pull</a:t>
            </a:r>
            <a:r>
              <a:rPr lang="en-US" altLang="ko-KR" sz="1400" b="1" kern="100" dirty="0">
                <a:latin typeface="+mn-ea"/>
                <a:cs typeface="Times New Roman" panose="02020603050405020304" pitchFamily="18" charset="0"/>
                <a:sym typeface="Wingdings" panose="05000000000000000000" pitchFamily="2" charset="2"/>
              </a:rPr>
              <a:t>(check remote) </a:t>
            </a:r>
            <a:endParaRPr lang="ko-KR" altLang="ko-KR" sz="1400" b="1" kern="100" dirty="0"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E395C985-64A5-528C-6173-4125479BB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47" y="1462368"/>
            <a:ext cx="6192545" cy="50619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651DAE-BFF9-4EAA-C988-BB9FA6B15053}"/>
              </a:ext>
            </a:extLst>
          </p:cNvPr>
          <p:cNvSpPr/>
          <p:nvPr/>
        </p:nvSpPr>
        <p:spPr>
          <a:xfrm>
            <a:off x="2613453" y="6043739"/>
            <a:ext cx="2335428" cy="3384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B66108-A5DC-B7F3-303D-940AA0798CEF}"/>
              </a:ext>
            </a:extLst>
          </p:cNvPr>
          <p:cNvSpPr/>
          <p:nvPr/>
        </p:nvSpPr>
        <p:spPr>
          <a:xfrm>
            <a:off x="2662881" y="1902941"/>
            <a:ext cx="2601097" cy="7414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8CF2EE-449F-D7A5-646F-566B51C84A8F}"/>
              </a:ext>
            </a:extLst>
          </p:cNvPr>
          <p:cNvSpPr txBox="1"/>
          <p:nvPr/>
        </p:nvSpPr>
        <p:spPr>
          <a:xfrm>
            <a:off x="6629400" y="1533609"/>
            <a:ext cx="5235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Local main branch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에는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remote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의 최신 코드가 반영되어 있다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main branch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의 최신 코드를 기존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develop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branch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에 병합하고자 할 때는</a:t>
            </a:r>
            <a:endParaRPr lang="en-US" altLang="ko-KR" sz="1200" b="1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develop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branch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git merge main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을 수행한다</a:t>
            </a:r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2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A4B2AADE-C456-491F-4D6D-1DE561218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02" y="2224160"/>
            <a:ext cx="5531957" cy="4300163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AAB32981-8CD4-DDE2-DA20-96D15434498D}"/>
              </a:ext>
            </a:extLst>
          </p:cNvPr>
          <p:cNvSpPr/>
          <p:nvPr/>
        </p:nvSpPr>
        <p:spPr>
          <a:xfrm>
            <a:off x="8622957" y="5404022"/>
            <a:ext cx="2356021" cy="9781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708120-C4E1-9600-69C5-9AEE07CD6D7E}"/>
              </a:ext>
            </a:extLst>
          </p:cNvPr>
          <p:cNvSpPr txBox="1"/>
          <p:nvPr/>
        </p:nvSpPr>
        <p:spPr>
          <a:xfrm>
            <a:off x="8801593" y="387455"/>
            <a:ext cx="2458460" cy="62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lnSpc>
                <a:spcPts val="18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ko-KR" altLang="en-US" sz="1100" b="1" kern="100" dirty="0" err="1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브렌치</a:t>
            </a:r>
            <a:r>
              <a:rPr lang="ko-KR" altLang="en-US" sz="1100" b="1" kern="1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삭제</a:t>
            </a:r>
            <a:endParaRPr lang="en-US" altLang="ko-KR" sz="1100" b="1" kern="100" dirty="0">
              <a:solidFill>
                <a:srgbClr val="000000"/>
              </a:solidFill>
              <a:effectLst/>
              <a:latin typeface="+mn-ea"/>
              <a:cs typeface="Times New Roman" panose="02020603050405020304" pitchFamily="18" charset="0"/>
            </a:endParaRPr>
          </a:p>
          <a:p>
            <a:pPr algn="l" fontAlgn="base">
              <a:lnSpc>
                <a:spcPts val="1800"/>
              </a:lnSpc>
              <a:spcAft>
                <a:spcPts val="80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ko-KR" sz="11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git branch -d &lt;</a:t>
            </a:r>
            <a:r>
              <a:rPr lang="ko-KR" altLang="ko-KR" sz="11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맑은 고딕" panose="020B0503020000020004" pitchFamily="50" charset="-127"/>
              </a:rPr>
              <a:t>로컬</a:t>
            </a:r>
            <a:r>
              <a:rPr lang="ko-KR" altLang="ko-KR" sz="11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 err="1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맑은 고딕" panose="020B0503020000020004" pitchFamily="50" charset="-127"/>
              </a:rPr>
              <a:t>브랜치</a:t>
            </a:r>
            <a:r>
              <a:rPr lang="ko-KR" altLang="ko-KR" sz="11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 </a:t>
            </a:r>
            <a:r>
              <a:rPr lang="ko-KR" altLang="ko-KR" sz="11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맑은 고딕" panose="020B0503020000020004" pitchFamily="50" charset="-127"/>
              </a:rPr>
              <a:t>이름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highlight>
                  <a:srgbClr val="FFFF00"/>
                </a:highlight>
                <a:latin typeface="+mn-ea"/>
                <a:cs typeface="Times New Roman" panose="02020603050405020304" pitchFamily="18" charset="0"/>
              </a:rPr>
              <a:t>&gt;</a:t>
            </a:r>
            <a:r>
              <a:rPr lang="en-US" altLang="ko-KR" sz="1100" b="1" kern="100" dirty="0">
                <a:solidFill>
                  <a:srgbClr val="000000"/>
                </a:solidFill>
                <a:effectLst/>
                <a:latin typeface="+mn-ea"/>
                <a:cs typeface="Times New Roman" panose="02020603050405020304" pitchFamily="18" charset="0"/>
              </a:rPr>
              <a:t> </a:t>
            </a:r>
            <a:endParaRPr lang="ko-KR" altLang="ko-KR" sz="1100" dirty="0">
              <a:effectLst/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2313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2BB9B-7FEC-F05A-C0CD-7F28B6613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1889601"/>
            <a:ext cx="9144000" cy="113236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79044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8676375" cy="430887"/>
            <a:chOff x="346710" y="1049020"/>
            <a:chExt cx="8676375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211555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dirty="0"/>
                <a:t>Version(Source) Control System</a:t>
              </a:r>
              <a:endParaRPr lang="ko-KR" altLang="en-US" dirty="0"/>
            </a:p>
          </p:txBody>
        </p:sp>
      </p:grpSp>
      <p:grpSp>
        <p:nvGrpSpPr>
          <p:cNvPr id="17" name="그룹 55"/>
          <p:cNvGrpSpPr/>
          <p:nvPr/>
        </p:nvGrpSpPr>
        <p:grpSpPr>
          <a:xfrm>
            <a:off x="290343" y="1065708"/>
            <a:ext cx="7043518" cy="446276"/>
            <a:chOff x="932180" y="2122170"/>
            <a:chExt cx="7043518" cy="446276"/>
          </a:xfrm>
        </p:grpSpPr>
        <p:pic>
          <p:nvPicPr>
            <p:cNvPr id="15" name="그림 53" descr="C:/Users/D83/AppData/Roaming/PolarisOffice/ETemp/14508_19514240/fImage16082516962.em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80" y="2273935"/>
              <a:ext cx="156210" cy="154940"/>
            </a:xfrm>
            <a:prstGeom prst="rect">
              <a:avLst/>
            </a:prstGeom>
            <a:noFill/>
          </p:spPr>
        </p:pic>
        <p:sp>
          <p:nvSpPr>
            <p:cNvPr id="16" name="텍스트 상자 54"/>
            <p:cNvSpPr txBox="1">
              <a:spLocks/>
            </p:cNvSpPr>
            <p:nvPr/>
          </p:nvSpPr>
          <p:spPr>
            <a:xfrm>
              <a:off x="1069340" y="2122170"/>
              <a:ext cx="6906358" cy="44627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3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Terminology : </a:t>
              </a:r>
              <a:r>
                <a:rPr lang="ko-KR" altLang="en-US" sz="2300" b="1" dirty="0">
                  <a:latin typeface="맑은 고딕" charset="0"/>
                  <a:ea typeface="맑은 고딕" charset="0"/>
                </a:rPr>
                <a:t>소스 코드의 변경 사항을 관리</a:t>
              </a:r>
              <a:endParaRPr lang="ko-KR" altLang="en-US" sz="23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21" name="그룹 61"/>
          <p:cNvGrpSpPr/>
          <p:nvPr/>
        </p:nvGrpSpPr>
        <p:grpSpPr>
          <a:xfrm>
            <a:off x="290343" y="5647104"/>
            <a:ext cx="4468146" cy="954107"/>
            <a:chOff x="932180" y="3561388"/>
            <a:chExt cx="7568172" cy="954107"/>
          </a:xfrm>
        </p:grpSpPr>
        <p:pic>
          <p:nvPicPr>
            <p:cNvPr id="22" name="그림 59" descr="C:/Users/D83/AppData/Roaming/PolarisOffice/ETemp/14508_19514240/fImage16082575705.em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80" y="3668395"/>
              <a:ext cx="264589" cy="154940"/>
            </a:xfrm>
            <a:prstGeom prst="rect">
              <a:avLst/>
            </a:prstGeom>
            <a:noFill/>
          </p:spPr>
        </p:pic>
        <p:sp>
          <p:nvSpPr>
            <p:cNvPr id="23" name="텍스트 상자 60"/>
            <p:cNvSpPr txBox="1">
              <a:spLocks/>
            </p:cNvSpPr>
            <p:nvPr/>
          </p:nvSpPr>
          <p:spPr>
            <a:xfrm>
              <a:off x="1069339" y="3561388"/>
              <a:ext cx="7431013" cy="95410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400" b="1" dirty="0">
                  <a:latin typeface="맑은 고딕" charset="0"/>
                  <a:ea typeface="맑은 고딕" charset="0"/>
                </a:rPr>
                <a:t>Reference</a:t>
              </a:r>
              <a:r>
                <a:rPr lang="ko-KR" altLang="en-US" sz="240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400" dirty="0">
                  <a:latin typeface="맑은 고딕" charset="0"/>
                  <a:ea typeface="맑은 고딕" charset="0"/>
                </a:rPr>
                <a:t>:</a:t>
              </a:r>
              <a:r>
                <a:rPr lang="ko-KR" altLang="en-US" sz="240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1600" dirty="0">
                  <a:latin typeface="맑은 고딕" charset="0"/>
                  <a:ea typeface="맑은 고딕" charset="0"/>
                  <a:hlinkClick r:id="rId4"/>
                </a:rPr>
                <a:t>https://ko.wikipedia.org/wiki/%EB%B2%84%EC%A0%84_%EA%B4%80%EB%A6%AC</a:t>
              </a:r>
              <a:endParaRPr lang="ko-KR" altLang="en-US" sz="2000" dirty="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9" name="텍스트 상자 54">
            <a:extLst>
              <a:ext uri="{FF2B5EF4-FFF2-40B4-BE49-F238E27FC236}">
                <a16:creationId xmlns:a16="http://schemas.microsoft.com/office/drawing/2014/main" id="{F44DD176-EC54-CAEA-4492-2B53D0E6234B}"/>
              </a:ext>
            </a:extLst>
          </p:cNvPr>
          <p:cNvSpPr txBox="1">
            <a:spLocks/>
          </p:cNvSpPr>
          <p:nvPr/>
        </p:nvSpPr>
        <p:spPr>
          <a:xfrm>
            <a:off x="427503" y="1471010"/>
            <a:ext cx="10971182" cy="86979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버전관리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dirty="0">
                <a:latin typeface="맑은 고딕" charset="0"/>
                <a:ea typeface="맑은 고딕" charset="0"/>
              </a:rPr>
              <a:t>Version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Control, Revision Control), </a:t>
            </a:r>
            <a:r>
              <a:rPr lang="ko-KR" altLang="en-US" dirty="0" err="1">
                <a:latin typeface="맑은 고딕" charset="0"/>
                <a:ea typeface="맑은 고딕" charset="0"/>
              </a:rPr>
              <a:t>소스코드관리</a:t>
            </a:r>
            <a:r>
              <a:rPr lang="en-US" altLang="ko-KR" dirty="0">
                <a:latin typeface="맑은 고딕" charset="0"/>
                <a:ea typeface="맑은 고딕" charset="0"/>
              </a:rPr>
              <a:t>(Source Code Management, SCM)</a:t>
            </a:r>
          </a:p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Software Version Management,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형상관리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(Software Configuration Management)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grpSp>
        <p:nvGrpSpPr>
          <p:cNvPr id="35" name="그룹 55">
            <a:extLst>
              <a:ext uri="{FF2B5EF4-FFF2-40B4-BE49-F238E27FC236}">
                <a16:creationId xmlns:a16="http://schemas.microsoft.com/office/drawing/2014/main" id="{2446DC34-5695-8C44-0CAF-9D624C647AD8}"/>
              </a:ext>
            </a:extLst>
          </p:cNvPr>
          <p:cNvGrpSpPr/>
          <p:nvPr/>
        </p:nvGrpSpPr>
        <p:grpSpPr>
          <a:xfrm>
            <a:off x="290343" y="2501483"/>
            <a:ext cx="11108342" cy="446276"/>
            <a:chOff x="932180" y="2122170"/>
            <a:chExt cx="11108342" cy="446276"/>
          </a:xfrm>
        </p:grpSpPr>
        <p:pic>
          <p:nvPicPr>
            <p:cNvPr id="36" name="그림 53" descr="C:/Users/D83/AppData/Roaming/PolarisOffice/ETemp/14508_19514240/fImage16082516962.emf">
              <a:extLst>
                <a:ext uri="{FF2B5EF4-FFF2-40B4-BE49-F238E27FC236}">
                  <a16:creationId xmlns:a16="http://schemas.microsoft.com/office/drawing/2014/main" id="{416F297E-A3B9-0AB0-814C-CDBE32D44D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80" y="2273935"/>
              <a:ext cx="156210" cy="154940"/>
            </a:xfrm>
            <a:prstGeom prst="rect">
              <a:avLst/>
            </a:prstGeom>
            <a:noFill/>
          </p:spPr>
        </p:pic>
        <p:sp>
          <p:nvSpPr>
            <p:cNvPr id="37" name="텍스트 상자 54">
              <a:extLst>
                <a:ext uri="{FF2B5EF4-FFF2-40B4-BE49-F238E27FC236}">
                  <a16:creationId xmlns:a16="http://schemas.microsoft.com/office/drawing/2014/main" id="{5DED5AB7-8871-F4AE-742A-D4152D47ADDC}"/>
                </a:ext>
              </a:extLst>
            </p:cNvPr>
            <p:cNvSpPr txBox="1">
              <a:spLocks/>
            </p:cNvSpPr>
            <p:nvPr/>
          </p:nvSpPr>
          <p:spPr>
            <a:xfrm>
              <a:off x="1069340" y="2122170"/>
              <a:ext cx="10971182" cy="44627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ko-KR" altLang="en-US" sz="2300" b="1" dirty="0">
                  <a:latin typeface="맑은 고딕" charset="0"/>
                  <a:ea typeface="맑은 고딕" charset="0"/>
                </a:rPr>
                <a:t>필요한 이유</a:t>
              </a:r>
              <a:endParaRPr lang="ko-KR" altLang="en-US" sz="23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38" name="텍스트 상자 54">
            <a:extLst>
              <a:ext uri="{FF2B5EF4-FFF2-40B4-BE49-F238E27FC236}">
                <a16:creationId xmlns:a16="http://schemas.microsoft.com/office/drawing/2014/main" id="{2B07AB9E-DC79-9695-B9D1-9B0340D63315}"/>
              </a:ext>
            </a:extLst>
          </p:cNvPr>
          <p:cNvSpPr txBox="1">
            <a:spLocks/>
          </p:cNvSpPr>
          <p:nvPr/>
        </p:nvSpPr>
        <p:spPr>
          <a:xfrm>
            <a:off x="427503" y="2879037"/>
            <a:ext cx="6201897" cy="253178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285750" indent="-2857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+mj-lt"/>
              </a:rPr>
              <a:t>어떤 형태로든 소스 코드를 백업하여 분실의 위험에서 보호하고 개정 전후 내용을 파악하여 추후 발생할지도 모를 오류 수정에 대비하는 절차가 필요하다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+mj-lt"/>
              </a:rPr>
              <a:t>. </a:t>
            </a:r>
          </a:p>
          <a:p>
            <a:pPr marL="285750" indent="-285750" algn="l" defTabSz="914400" rtl="0" eaLnBrk="1" latinLnBrk="0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202122"/>
                </a:solidFill>
                <a:effectLst/>
                <a:latin typeface="+mj-lt"/>
              </a:rPr>
              <a:t>버전 관리 소프트웨어는 조직의 핵심 자산인 소스 코드의 개정과 백업 절차를 자동화하여 오류 수정 과정을 도와줄 수 있는 시스템이다</a:t>
            </a:r>
            <a:r>
              <a:rPr lang="en-US" altLang="ko-KR" b="0" i="0" dirty="0">
                <a:solidFill>
                  <a:srgbClr val="202122"/>
                </a:solidFill>
                <a:effectLst/>
                <a:latin typeface="+mj-lt"/>
              </a:rPr>
              <a:t>.</a:t>
            </a:r>
            <a:endParaRPr lang="ko-KR" altLang="en-US" dirty="0">
              <a:solidFill>
                <a:schemeClr val="tx1"/>
              </a:solidFill>
              <a:latin typeface="+mj-lt"/>
              <a:ea typeface="맑은 고딕" charset="0"/>
            </a:endParaRPr>
          </a:p>
        </p:txBody>
      </p:sp>
      <p:pic>
        <p:nvPicPr>
          <p:cNvPr id="1026" name="Picture 2" descr="랭킹] 버전관리 도구 인기 검색어 순위 (git, github, svn, ...)">
            <a:extLst>
              <a:ext uri="{FF2B5EF4-FFF2-40B4-BE49-F238E27FC236}">
                <a16:creationId xmlns:a16="http://schemas.microsoft.com/office/drawing/2014/main" id="{2B1744CB-5DED-8DBF-A165-B601974BF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407" y="5386990"/>
            <a:ext cx="2674705" cy="13497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git을 사용하는 이유와 방법">
            <a:extLst>
              <a:ext uri="{FF2B5EF4-FFF2-40B4-BE49-F238E27FC236}">
                <a16:creationId xmlns:a16="http://schemas.microsoft.com/office/drawing/2014/main" id="{2701111C-0BB2-9B1F-5919-71A7576D3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4887" y="392787"/>
            <a:ext cx="2129947" cy="211840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 ppt 자료 1] Git 필요성, Github 저장소 생성 방법, git 기초 명령어">
            <a:extLst>
              <a:ext uri="{FF2B5EF4-FFF2-40B4-BE49-F238E27FC236}">
                <a16:creationId xmlns:a16="http://schemas.microsoft.com/office/drawing/2014/main" id="{DC327284-9835-E8A4-C4C1-769432AC5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18" y="2609786"/>
            <a:ext cx="4803830" cy="270215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76CCB7-241E-9140-EEB8-6B2ED463E24D}"/>
              </a:ext>
            </a:extLst>
          </p:cNvPr>
          <p:cNvSpPr txBox="1"/>
          <p:nvPr/>
        </p:nvSpPr>
        <p:spPr>
          <a:xfrm>
            <a:off x="9164887" y="5386990"/>
            <a:ext cx="27367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8"/>
              </a:rPr>
              <a:t>https://aonee.tistory.com/15</a:t>
            </a:r>
            <a:endParaRPr lang="ko-KR" alt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275E-25C2-9EA9-F0D1-731C0F384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873" y="370109"/>
            <a:ext cx="1937293" cy="718820"/>
          </a:xfrm>
        </p:spPr>
        <p:txBody>
          <a:bodyPr/>
          <a:lstStyle/>
          <a:p>
            <a:pPr algn="ctr"/>
            <a:r>
              <a:rPr lang="en-US" altLang="ko-KR" dirty="0"/>
              <a:t>Git</a:t>
            </a:r>
            <a:endParaRPr lang="ko-KR" altLang="en-US" dirty="0"/>
          </a:p>
        </p:txBody>
      </p:sp>
      <p:pic>
        <p:nvPicPr>
          <p:cNvPr id="4" name="그림 3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712DD20-AA0E-B944-20DB-A5AA038D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19" y="1143952"/>
            <a:ext cx="8849091" cy="1310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B2D379-085B-D90A-C742-4E854163CE80}"/>
              </a:ext>
            </a:extLst>
          </p:cNvPr>
          <p:cNvSpPr txBox="1"/>
          <p:nvPr/>
        </p:nvSpPr>
        <p:spPr>
          <a:xfrm>
            <a:off x="95719" y="750526"/>
            <a:ext cx="4864333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3"/>
              </a:rPr>
              <a:t>https://en.wikipedia.org/wiki/Linus_Torvalds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0A94AB-DB59-65E3-1545-0D71FBA83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3323" y="2790825"/>
            <a:ext cx="6022975" cy="4067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E086E4-1A0E-FC4A-0612-D92058E28E14}"/>
              </a:ext>
            </a:extLst>
          </p:cNvPr>
          <p:cNvSpPr txBox="1"/>
          <p:nvPr/>
        </p:nvSpPr>
        <p:spPr>
          <a:xfrm>
            <a:off x="209188" y="3212706"/>
            <a:ext cx="61068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5"/>
              </a:rPr>
              <a:t>https://ko.wikipedia.org/wiki/%EA%B9%83%ED%97%88%EB%B8%8C</a:t>
            </a:r>
            <a:endParaRPr lang="ko-KR" altLang="en-US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F4C905F-4C6F-ADA6-902F-CC68C9A42C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188" y="3492264"/>
            <a:ext cx="5578128" cy="3365736"/>
          </a:xfrm>
          <a:prstGeom prst="rect">
            <a:avLst/>
          </a:prstGeom>
        </p:spPr>
      </p:pic>
      <p:pic>
        <p:nvPicPr>
          <p:cNvPr id="3" name="그림 2" descr="인간의 얼굴, 사람, 미소, 의류이(가) 표시된 사진&#10;&#10;자동 생성된 설명">
            <a:extLst>
              <a:ext uri="{FF2B5EF4-FFF2-40B4-BE49-F238E27FC236}">
                <a16:creationId xmlns:a16="http://schemas.microsoft.com/office/drawing/2014/main" id="{4DFD7B38-83F4-58CD-268F-9B37675D99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031" y="355206"/>
            <a:ext cx="1669086" cy="227602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88FE7CA4-1EA9-0E30-0EA7-6503714B390E}"/>
              </a:ext>
            </a:extLst>
          </p:cNvPr>
          <p:cNvSpPr txBox="1">
            <a:spLocks/>
          </p:cNvSpPr>
          <p:nvPr/>
        </p:nvSpPr>
        <p:spPr>
          <a:xfrm>
            <a:off x="293097" y="2490733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 algn="ctr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miter lim="800000"/>
          </a:ln>
          <a:effectLst/>
        </p:spPr>
        <p:txBody>
          <a:bodyPr vert="horz" wrap="square" lIns="0" tIns="36000" rIns="0" bIns="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600" kern="12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dirty="0"/>
              <a:t>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017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9441486" cy="430887"/>
            <a:chOff x="346710" y="1049020"/>
            <a:chExt cx="9441486" cy="430887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8976666" cy="430887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dirty="0"/>
                <a:t>Source Control System</a:t>
              </a:r>
              <a:r>
                <a:rPr lang="en-US" altLang="ko-KR" dirty="0"/>
                <a:t> , Version Control System</a:t>
              </a:r>
              <a:endParaRPr lang="ko-KR" altLang="en-US" dirty="0"/>
            </a:p>
          </p:txBody>
        </p:sp>
      </p:grpSp>
      <p:grpSp>
        <p:nvGrpSpPr>
          <p:cNvPr id="17" name="그룹 55"/>
          <p:cNvGrpSpPr/>
          <p:nvPr/>
        </p:nvGrpSpPr>
        <p:grpSpPr>
          <a:xfrm>
            <a:off x="290343" y="1071971"/>
            <a:ext cx="3998915" cy="446276"/>
            <a:chOff x="932180" y="2122170"/>
            <a:chExt cx="3998915" cy="446276"/>
          </a:xfrm>
        </p:grpSpPr>
        <p:pic>
          <p:nvPicPr>
            <p:cNvPr id="15" name="그림 53" descr="C:/Users/D83/AppData/Roaming/PolarisOffice/ETemp/14508_19514240/fImage16082516962.em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180" y="2273935"/>
              <a:ext cx="156210" cy="154940"/>
            </a:xfrm>
            <a:prstGeom prst="rect">
              <a:avLst/>
            </a:prstGeom>
            <a:noFill/>
          </p:spPr>
        </p:pic>
        <p:sp>
          <p:nvSpPr>
            <p:cNvPr id="16" name="텍스트 상자 54"/>
            <p:cNvSpPr txBox="1">
              <a:spLocks/>
            </p:cNvSpPr>
            <p:nvPr/>
          </p:nvSpPr>
          <p:spPr>
            <a:xfrm>
              <a:off x="1069340" y="2122170"/>
              <a:ext cx="3861755" cy="446276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sz="23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SVN</a:t>
              </a:r>
              <a:r>
                <a:rPr lang="en-US" sz="230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(Subversion) vs </a:t>
              </a:r>
              <a:r>
                <a:rPr lang="en-US" sz="2300" b="1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git</a:t>
              </a:r>
              <a:endParaRPr lang="ko-KR" altLang="en-US" sz="23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074" name="Picture 2" descr="GIT 대 SVN">
            <a:extLst>
              <a:ext uri="{FF2B5EF4-FFF2-40B4-BE49-F238E27FC236}">
                <a16:creationId xmlns:a16="http://schemas.microsoft.com/office/drawing/2014/main" id="{F56EE9D9-A326-7256-B469-B9014B274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013" y="1016462"/>
            <a:ext cx="4269793" cy="359979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5A1F907-599D-6425-3436-466E252731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0939" y="4804715"/>
            <a:ext cx="9450119" cy="187668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7760A1-2E73-1679-4DDB-DC1760465FC0}"/>
              </a:ext>
            </a:extLst>
          </p:cNvPr>
          <p:cNvSpPr txBox="1"/>
          <p:nvPr/>
        </p:nvSpPr>
        <p:spPr>
          <a:xfrm>
            <a:off x="1370939" y="4436289"/>
            <a:ext cx="40771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>
                <a:hlinkClick r:id="rId6"/>
              </a:rPr>
              <a:t>https://mindmajix.com/git-vs-svn#gitover</a:t>
            </a:r>
            <a:endParaRPr lang="ko-KR" alt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D836A-B9C6-8D15-5489-F93F58371F6A}"/>
              </a:ext>
            </a:extLst>
          </p:cNvPr>
          <p:cNvSpPr txBox="1"/>
          <p:nvPr/>
        </p:nvSpPr>
        <p:spPr>
          <a:xfrm>
            <a:off x="290343" y="1595409"/>
            <a:ext cx="4227515" cy="8781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adobe-clean"/>
              </a:rPr>
              <a:t>중앙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adobe-clean"/>
              </a:rPr>
              <a:t>집중식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dobe-clean"/>
              </a:rPr>
              <a:t> 버전 </a:t>
            </a:r>
            <a:r>
              <a:rPr lang="ko-KR" altLang="en-US" dirty="0">
                <a:solidFill>
                  <a:srgbClr val="000000"/>
                </a:solidFill>
                <a:latin typeface="adobe-clean"/>
              </a:rPr>
              <a:t>관리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adobe-clean"/>
              </a:rPr>
              <a:t> 시스템 </a:t>
            </a:r>
            <a:r>
              <a:rPr lang="en-US" altLang="ko-KR" dirty="0">
                <a:solidFill>
                  <a:srgbClr val="000000"/>
                </a:solidFill>
                <a:latin typeface="adobe-clean"/>
              </a:rPr>
              <a:t>CVCS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  <a:latin typeface="adobe-clean"/>
              </a:rPr>
              <a:t>분산</a:t>
            </a:r>
            <a:r>
              <a:rPr lang="en-US" altLang="ko-KR" dirty="0">
                <a:solidFill>
                  <a:srgbClr val="000000"/>
                </a:solidFill>
                <a:latin typeface="adobe-clean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adobe-clean"/>
              </a:rPr>
              <a:t>버전 관리 시스템 </a:t>
            </a:r>
            <a:r>
              <a:rPr lang="en-US" altLang="ko-KR" dirty="0">
                <a:solidFill>
                  <a:srgbClr val="000000"/>
                </a:solidFill>
                <a:latin typeface="adobe-clean"/>
              </a:rPr>
              <a:t>DVCS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6219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Git &amp; GitHub practice - concept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B716AB7-3416-3EBF-6722-67D670C08E38}"/>
              </a:ext>
            </a:extLst>
          </p:cNvPr>
          <p:cNvSpPr txBox="1"/>
          <p:nvPr/>
        </p:nvSpPr>
        <p:spPr>
          <a:xfrm>
            <a:off x="6326595" y="1697289"/>
            <a:ext cx="5615740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i="0" dirty="0">
                <a:solidFill>
                  <a:srgbClr val="0070C0"/>
                </a:solidFill>
                <a:effectLst/>
                <a:latin typeface="Oswald" panose="020B0604020202020204" pitchFamily="2" charset="0"/>
              </a:rPr>
              <a:t>1. working tree (working directory)</a:t>
            </a:r>
          </a:p>
          <a:p>
            <a:pPr algn="l"/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working tree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혹은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working directory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는 말 그대로 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현재 작업 공간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을 뜻한다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이러한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working tree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는 프로젝트의 특정 버전을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checkout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한 것이다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sz="1200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>
                <a:solidFill>
                  <a:srgbClr val="0070C0"/>
                </a:solidFill>
                <a:effectLst/>
                <a:latin typeface="Oswald" panose="020B0604020202020204" pitchFamily="2" charset="0"/>
              </a:rPr>
              <a:t>2. staging area (index)</a:t>
            </a:r>
          </a:p>
          <a:p>
            <a:pPr algn="l"/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staging area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는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index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라고도 불리며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 Git directory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에 포함된 파일이다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다음에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commit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할 파일들이 저장되어 있는 공간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으로 이때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파일들은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$ git add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명령어를 통해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staging area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에 올라간다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endParaRPr lang="en-US" altLang="ko-KR" sz="1200" b="0" i="0" dirty="0">
              <a:solidFill>
                <a:srgbClr val="666666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altLang="ko-KR" sz="1200" b="0" i="0" dirty="0">
                <a:solidFill>
                  <a:srgbClr val="0070C0"/>
                </a:solidFill>
                <a:effectLst/>
                <a:latin typeface="Oswald" panose="00000500000000000000" pitchFamily="2" charset="0"/>
              </a:rPr>
              <a:t>3. git directory (repository)</a:t>
            </a:r>
          </a:p>
          <a:p>
            <a:pPr algn="l"/>
            <a:r>
              <a:rPr lang="en-US" altLang="ko-KR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git repository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에는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local repository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와 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remote repository</a:t>
            </a:r>
            <a:r>
              <a:rPr lang="ko-KR" altLang="en-US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가 존재한다</a:t>
            </a:r>
            <a:r>
              <a:rPr lang="en-US" altLang="ko-KR" sz="1200" b="0" i="0" dirty="0">
                <a:solidFill>
                  <a:srgbClr val="FF0000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Local repository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는 개인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PC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에 파일을 저장하는 저장소이며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, Remote Repository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는 원격저장소로 공유를 위한 저장소로 동료들 과의 협업을 가능하게 해준다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remote repository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를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$ git clone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을 통해 받아오면 내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PC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에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local repository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가 만들어지게 된다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/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이에 각각의 개발자는 우선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local repository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에 작업 내용을 저장하며 개발을 진행하게 된다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그리고 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$ git push </a:t>
            </a:r>
            <a:r>
              <a:rPr lang="ko-KR" altLang="en-US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명령어를 통해 작업내용을 동료들과 공유할 수 있다</a:t>
            </a:r>
            <a:r>
              <a:rPr lang="en-US" altLang="ko-KR" sz="1200" b="0" i="0" dirty="0">
                <a:solidFill>
                  <a:srgbClr val="666666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5" name="Picture 2" descr="Coding Career Advice: Using Git for Version Control Effectively · Mark's  Dev Blog">
            <a:extLst>
              <a:ext uri="{FF2B5EF4-FFF2-40B4-BE49-F238E27FC236}">
                <a16:creationId xmlns:a16="http://schemas.microsoft.com/office/drawing/2014/main" id="{EC84D3A3-7749-5000-8977-8B01984FB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63" y="1206336"/>
            <a:ext cx="5830637" cy="389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255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dirty="0"/>
                <a:t>Git &amp; GitHub practice - concept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8631E16-8269-E08B-3E7B-DF8411AE0F7A}"/>
              </a:ext>
            </a:extLst>
          </p:cNvPr>
          <p:cNvGrpSpPr/>
          <p:nvPr/>
        </p:nvGrpSpPr>
        <p:grpSpPr>
          <a:xfrm>
            <a:off x="418345" y="914400"/>
            <a:ext cx="10854986" cy="5774499"/>
            <a:chOff x="334366" y="914400"/>
            <a:chExt cx="10854986" cy="577449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8703B91-3BE5-7F52-D8B2-1B6184EF88A6}"/>
                </a:ext>
              </a:extLst>
            </p:cNvPr>
            <p:cNvGrpSpPr/>
            <p:nvPr/>
          </p:nvGrpSpPr>
          <p:grpSpPr>
            <a:xfrm>
              <a:off x="2101774" y="1177447"/>
              <a:ext cx="8910615" cy="5166986"/>
              <a:chOff x="3109171" y="1302691"/>
              <a:chExt cx="7310322" cy="4440015"/>
            </a:xfrm>
          </p:grpSpPr>
          <p:sp>
            <p:nvSpPr>
              <p:cNvPr id="3" name="순서도: 자기 디스크 2">
                <a:extLst>
                  <a:ext uri="{FF2B5EF4-FFF2-40B4-BE49-F238E27FC236}">
                    <a16:creationId xmlns:a16="http://schemas.microsoft.com/office/drawing/2014/main" id="{ADE55977-B629-D17D-957A-FB12D87C8E4F}"/>
                  </a:ext>
                </a:extLst>
              </p:cNvPr>
              <p:cNvSpPr/>
              <p:nvPr/>
            </p:nvSpPr>
            <p:spPr>
              <a:xfrm>
                <a:off x="3795428" y="1498639"/>
                <a:ext cx="626785" cy="68579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7BC8558-5F2E-10C5-65BE-654F2DECBD74}"/>
                  </a:ext>
                </a:extLst>
              </p:cNvPr>
              <p:cNvSpPr txBox="1"/>
              <p:nvPr/>
            </p:nvSpPr>
            <p:spPr>
              <a:xfrm>
                <a:off x="3109171" y="2194580"/>
                <a:ext cx="2142426" cy="5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j-ea"/>
                    <a:ea typeface="+mj-ea"/>
                  </a:rPr>
                  <a:t>Original source repository</a:t>
                </a:r>
              </a:p>
              <a:p>
                <a:r>
                  <a:rPr lang="en-US" altLang="ko-KR" sz="1600" dirty="0">
                    <a:latin typeface="+mj-ea"/>
                    <a:ea typeface="+mj-ea"/>
                  </a:rPr>
                  <a:t>(alias upstream)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5" name="순서도: 자기 디스크 4">
                <a:extLst>
                  <a:ext uri="{FF2B5EF4-FFF2-40B4-BE49-F238E27FC236}">
                    <a16:creationId xmlns:a16="http://schemas.microsoft.com/office/drawing/2014/main" id="{13F782E8-9DDF-12B2-DC8F-3CC623F8B92B}"/>
                  </a:ext>
                </a:extLst>
              </p:cNvPr>
              <p:cNvSpPr/>
              <p:nvPr/>
            </p:nvSpPr>
            <p:spPr>
              <a:xfrm>
                <a:off x="6780646" y="1508781"/>
                <a:ext cx="626785" cy="685799"/>
              </a:xfrm>
              <a:prstGeom prst="flowChartMagneticDisk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1D64179-54DC-F4AF-F6E9-76D6FA4D1194}"/>
                  </a:ext>
                </a:extLst>
              </p:cNvPr>
              <p:cNvSpPr txBox="1"/>
              <p:nvPr/>
            </p:nvSpPr>
            <p:spPr>
              <a:xfrm>
                <a:off x="6309517" y="2149532"/>
                <a:ext cx="1822747" cy="5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j-ea"/>
                    <a:ea typeface="+mj-ea"/>
                  </a:rPr>
                  <a:t>My remote repository</a:t>
                </a:r>
              </a:p>
              <a:p>
                <a:r>
                  <a:rPr lang="en-US" altLang="ko-KR" sz="1600" dirty="0">
                    <a:latin typeface="+mj-ea"/>
                    <a:ea typeface="+mj-ea"/>
                  </a:rPr>
                  <a:t>(alias origin)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12" name="화살표: 오른쪽 11">
                <a:extLst>
                  <a:ext uri="{FF2B5EF4-FFF2-40B4-BE49-F238E27FC236}">
                    <a16:creationId xmlns:a16="http://schemas.microsoft.com/office/drawing/2014/main" id="{1D1779C7-EA7F-8A1E-FB85-2EFC4F81DCEE}"/>
                  </a:ext>
                </a:extLst>
              </p:cNvPr>
              <p:cNvSpPr/>
              <p:nvPr/>
            </p:nvSpPr>
            <p:spPr>
              <a:xfrm>
                <a:off x="5005781" y="1496949"/>
                <a:ext cx="1068645" cy="276999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8BD8F5D-CF19-FA68-B492-328BE0D8342D}"/>
                  </a:ext>
                </a:extLst>
              </p:cNvPr>
              <p:cNvSpPr txBox="1"/>
              <p:nvPr/>
            </p:nvSpPr>
            <p:spPr>
              <a:xfrm>
                <a:off x="5314603" y="1302691"/>
                <a:ext cx="357974" cy="22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+mj-ea"/>
                    <a:ea typeface="+mj-ea"/>
                  </a:rPr>
                  <a:t>fork</a:t>
                </a:r>
                <a:endParaRPr lang="ko-KR" altLang="en-US" sz="1100" dirty="0">
                  <a:latin typeface="+mj-ea"/>
                  <a:ea typeface="+mj-ea"/>
                </a:endParaRPr>
              </a:p>
            </p:txBody>
          </p: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961EB95D-8253-A85B-3727-1123AC7B6A8B}"/>
                  </a:ext>
                </a:extLst>
              </p:cNvPr>
              <p:cNvSpPr/>
              <p:nvPr/>
            </p:nvSpPr>
            <p:spPr>
              <a:xfrm flipH="1">
                <a:off x="5003494" y="1839848"/>
                <a:ext cx="1068644" cy="27699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6225888-AA9C-00CF-A5D8-469682660672}"/>
                  </a:ext>
                </a:extLst>
              </p:cNvPr>
              <p:cNvSpPr txBox="1"/>
              <p:nvPr/>
            </p:nvSpPr>
            <p:spPr>
              <a:xfrm>
                <a:off x="5151378" y="2067439"/>
                <a:ext cx="803797" cy="2248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100" dirty="0">
                    <a:latin typeface="+mj-ea"/>
                    <a:ea typeface="+mj-ea"/>
                  </a:rPr>
                  <a:t>Pull Request</a:t>
                </a:r>
                <a:endParaRPr lang="ko-KR" altLang="en-US" sz="1100" dirty="0">
                  <a:latin typeface="+mj-ea"/>
                  <a:ea typeface="+mj-ea"/>
                </a:endParaRPr>
              </a:p>
            </p:txBody>
          </p:sp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C1CF5ECF-C863-7E53-3EA1-9F5CA719F4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09390" y="3074498"/>
                <a:ext cx="7110103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6C8A6AF-362D-BF8D-2B46-B28DF7BFAD15}"/>
                  </a:ext>
                </a:extLst>
              </p:cNvPr>
              <p:cNvSpPr txBox="1"/>
              <p:nvPr/>
            </p:nvSpPr>
            <p:spPr>
              <a:xfrm>
                <a:off x="9011653" y="2389432"/>
                <a:ext cx="1214061" cy="47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Remote side</a:t>
                </a:r>
              </a:p>
              <a:p>
                <a:r>
                  <a:rPr lang="en-US" altLang="ko-KR" sz="1400" b="1" dirty="0" err="1">
                    <a:latin typeface="+mj-ea"/>
                    <a:ea typeface="+mj-ea"/>
                  </a:rPr>
                  <a:t>Github</a:t>
                </a:r>
                <a:r>
                  <a:rPr lang="en-US" altLang="ko-KR" sz="1400" b="1" dirty="0">
                    <a:latin typeface="+mj-ea"/>
                    <a:ea typeface="+mj-ea"/>
                  </a:rPr>
                  <a:t> website</a:t>
                </a:r>
                <a:endParaRPr lang="ko-KR" alt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2949291-9077-CF0B-463F-C2A5E0186A7A}"/>
                  </a:ext>
                </a:extLst>
              </p:cNvPr>
              <p:cNvSpPr txBox="1"/>
              <p:nvPr/>
            </p:nvSpPr>
            <p:spPr>
              <a:xfrm>
                <a:off x="9042807" y="3372489"/>
                <a:ext cx="941884" cy="290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b="1" dirty="0">
                    <a:solidFill>
                      <a:srgbClr val="FF0000"/>
                    </a:solidFill>
                    <a:latin typeface="+mj-ea"/>
                    <a:ea typeface="+mj-ea"/>
                  </a:rPr>
                  <a:t>Local side</a:t>
                </a:r>
                <a:endParaRPr lang="ko-KR" altLang="en-US" sz="1600" b="1" dirty="0">
                  <a:solidFill>
                    <a:srgbClr val="FF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0" name="순서도: 자기 디스크 29">
                <a:extLst>
                  <a:ext uri="{FF2B5EF4-FFF2-40B4-BE49-F238E27FC236}">
                    <a16:creationId xmlns:a16="http://schemas.microsoft.com/office/drawing/2014/main" id="{6D214471-5F98-5494-7AB1-585C20DED454}"/>
                  </a:ext>
                </a:extLst>
              </p:cNvPr>
              <p:cNvSpPr/>
              <p:nvPr/>
            </p:nvSpPr>
            <p:spPr>
              <a:xfrm>
                <a:off x="6772657" y="3808368"/>
                <a:ext cx="626785" cy="685799"/>
              </a:xfrm>
              <a:prstGeom prst="flowChartMagneticDisk">
                <a:avLst/>
              </a:prstGeom>
              <a:solidFill>
                <a:srgbClr val="92D050"/>
              </a:solidFill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31" name="화살표: 오른쪽 30">
                <a:extLst>
                  <a:ext uri="{FF2B5EF4-FFF2-40B4-BE49-F238E27FC236}">
                    <a16:creationId xmlns:a16="http://schemas.microsoft.com/office/drawing/2014/main" id="{B2A765BA-AC0E-81D1-31B5-5E24F50D372B}"/>
                  </a:ext>
                </a:extLst>
              </p:cNvPr>
              <p:cNvSpPr/>
              <p:nvPr/>
            </p:nvSpPr>
            <p:spPr>
              <a:xfrm rot="5400000" flipH="1">
                <a:off x="6840826" y="3011009"/>
                <a:ext cx="1027800" cy="276999"/>
              </a:xfrm>
              <a:prstGeom prst="rightArrow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9088BFD-38DF-C8D9-74D1-70E4466D3342}"/>
                  </a:ext>
                </a:extLst>
              </p:cNvPr>
              <p:cNvSpPr txBox="1"/>
              <p:nvPr/>
            </p:nvSpPr>
            <p:spPr>
              <a:xfrm>
                <a:off x="6217514" y="3142762"/>
                <a:ext cx="563132" cy="290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j-ea"/>
                    <a:ea typeface="+mj-ea"/>
                  </a:rPr>
                  <a:t>clone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33" name="화살표: 오른쪽 32">
                <a:extLst>
                  <a:ext uri="{FF2B5EF4-FFF2-40B4-BE49-F238E27FC236}">
                    <a16:creationId xmlns:a16="http://schemas.microsoft.com/office/drawing/2014/main" id="{204D8BC9-6DBF-5788-2660-83767ED1EBD2}"/>
                  </a:ext>
                </a:extLst>
              </p:cNvPr>
              <p:cNvSpPr/>
              <p:nvPr/>
            </p:nvSpPr>
            <p:spPr>
              <a:xfrm rot="5400000">
                <a:off x="6371317" y="3011012"/>
                <a:ext cx="1027798" cy="276999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24AA837-AED1-D60F-96D9-561D44F39537}"/>
                  </a:ext>
                </a:extLst>
              </p:cNvPr>
              <p:cNvSpPr txBox="1"/>
              <p:nvPr/>
            </p:nvSpPr>
            <p:spPr>
              <a:xfrm>
                <a:off x="7407431" y="3138107"/>
                <a:ext cx="1175975" cy="290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j-ea"/>
                    <a:ea typeface="+mj-ea"/>
                  </a:rPr>
                  <a:t>add , commit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A58A0E5E-3E11-FD68-A802-B95645A6FA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127"/>
              <a:stretch/>
            </p:blipFill>
            <p:spPr>
              <a:xfrm>
                <a:off x="6178908" y="4625796"/>
                <a:ext cx="1858078" cy="1116910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sp>
            <p:nvSpPr>
              <p:cNvPr id="36" name="화살표: 오른쪽 35">
                <a:extLst>
                  <a:ext uri="{FF2B5EF4-FFF2-40B4-BE49-F238E27FC236}">
                    <a16:creationId xmlns:a16="http://schemas.microsoft.com/office/drawing/2014/main" id="{47B409B0-1D9A-00C1-E68B-5FC0AA1FF266}"/>
                  </a:ext>
                </a:extLst>
              </p:cNvPr>
              <p:cNvSpPr/>
              <p:nvPr/>
            </p:nvSpPr>
            <p:spPr>
              <a:xfrm rot="2382800">
                <a:off x="4312563" y="3280075"/>
                <a:ext cx="2298902" cy="276999"/>
              </a:xfrm>
              <a:prstGeom prst="rightArrow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j-ea"/>
                  <a:ea typeface="+mj-ea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A61A294-FA4D-09AE-FB6C-C0E2711818F9}"/>
                  </a:ext>
                </a:extLst>
              </p:cNvPr>
              <p:cNvSpPr txBox="1"/>
              <p:nvPr/>
            </p:nvSpPr>
            <p:spPr>
              <a:xfrm rot="2400000">
                <a:off x="4490409" y="3471317"/>
                <a:ext cx="1522375" cy="2909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j-ea"/>
                    <a:ea typeface="+mj-ea"/>
                  </a:rPr>
                  <a:t>Fetch, pull, merge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7E1C470-A524-B30D-2B3C-E3DD67CA89C9}"/>
                  </a:ext>
                </a:extLst>
              </p:cNvPr>
              <p:cNvSpPr txBox="1"/>
              <p:nvPr/>
            </p:nvSpPr>
            <p:spPr>
              <a:xfrm>
                <a:off x="7493226" y="3943883"/>
                <a:ext cx="1158878" cy="50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latin typeface="+mj-ea"/>
                    <a:ea typeface="+mj-ea"/>
                  </a:rPr>
                  <a:t>branch name</a:t>
                </a:r>
              </a:p>
              <a:p>
                <a:r>
                  <a:rPr lang="en-US" altLang="ko-KR" sz="1600" dirty="0">
                    <a:latin typeface="+mj-ea"/>
                    <a:ea typeface="+mj-ea"/>
                  </a:rPr>
                  <a:t>(main)</a:t>
                </a:r>
                <a:endParaRPr lang="ko-KR" altLang="en-US" sz="1600" dirty="0">
                  <a:latin typeface="+mj-ea"/>
                  <a:ea typeface="+mj-ea"/>
                </a:endParaRPr>
              </a:p>
            </p:txBody>
          </p:sp>
        </p:grp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6A06FAD-87C7-5C38-A8B0-D472D46653DA}"/>
                </a:ext>
              </a:extLst>
            </p:cNvPr>
            <p:cNvSpPr/>
            <p:nvPr/>
          </p:nvSpPr>
          <p:spPr>
            <a:xfrm>
              <a:off x="5521322" y="914400"/>
              <a:ext cx="3566104" cy="5774499"/>
            </a:xfrm>
            <a:prstGeom prst="rect">
              <a:avLst/>
            </a:prstGeom>
            <a:noFill/>
            <a:ln w="28575"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65370E-C601-CF30-EFC2-F7BA8B21D7C6}"/>
                </a:ext>
              </a:extLst>
            </p:cNvPr>
            <p:cNvSpPr txBox="1"/>
            <p:nvPr/>
          </p:nvSpPr>
          <p:spPr>
            <a:xfrm>
              <a:off x="9654958" y="1816323"/>
              <a:ext cx="15343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2800" b="1"/>
              </a:lvl1pPr>
            </a:lstStyle>
            <a:p>
              <a:r>
                <a:rPr lang="en-US" altLang="ko-KR" dirty="0">
                  <a:solidFill>
                    <a:schemeClr val="accent6">
                      <a:lumMod val="75000"/>
                    </a:schemeClr>
                  </a:solidFill>
                </a:rPr>
                <a:t>My side</a:t>
              </a:r>
              <a:endParaRPr lang="ko-KR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8BD1354-D87F-BB12-2C41-DA761D132059}"/>
                </a:ext>
              </a:extLst>
            </p:cNvPr>
            <p:cNvSpPr txBox="1"/>
            <p:nvPr/>
          </p:nvSpPr>
          <p:spPr>
            <a:xfrm>
              <a:off x="334366" y="1816323"/>
              <a:ext cx="18933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accent2">
                      <a:lumMod val="75000"/>
                    </a:schemeClr>
                  </a:solidFill>
                </a:rPr>
                <a:t>Team side</a:t>
              </a:r>
              <a:endParaRPr lang="ko-KR" altLang="en-US" sz="2800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07210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290343" y="365708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>
              <a:defPPr>
                <a:defRPr lang="ko-KR"/>
              </a:defPPr>
              <a:lvl1pPr indent="0" latinLnBrk="0">
                <a:buFontTx/>
                <a:buNone/>
                <a:defRPr sz="2800" b="1" spc="-140">
                  <a:latin typeface="맑은 고딕" charset="0"/>
                  <a:ea typeface="맑은 고딕" charset="0"/>
                </a:defRPr>
              </a:lvl1pPr>
            </a:lstStyle>
            <a:p>
              <a:r>
                <a:rPr lang="en-US" altLang="ko-KR" dirty="0"/>
                <a:t>Git &amp; GitHub practice</a:t>
              </a:r>
              <a:r>
                <a:rPr lang="en-US" dirty="0"/>
                <a:t> – Install</a:t>
              </a:r>
              <a:endParaRPr lang="ko-KR" altLang="en-US" dirty="0"/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074E7E-B059-472B-8BAE-E04BB906E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201" y="958233"/>
            <a:ext cx="3945448" cy="1517983"/>
          </a:xfrm>
          <a:prstGeom prst="rect">
            <a:avLst/>
          </a:prstGeom>
        </p:spPr>
      </p:pic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F73D777A-66EF-590A-4525-1A5E1262C8B0}"/>
              </a:ext>
            </a:extLst>
          </p:cNvPr>
          <p:cNvSpPr/>
          <p:nvPr/>
        </p:nvSpPr>
        <p:spPr>
          <a:xfrm>
            <a:off x="492368" y="1019577"/>
            <a:ext cx="1310854" cy="470090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Windows</a:t>
            </a:r>
            <a:endParaRPr lang="ko-KR" altLang="en-US" dirty="0"/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681B92D1-081A-785C-003B-8DD80582AF9F}"/>
              </a:ext>
            </a:extLst>
          </p:cNvPr>
          <p:cNvSpPr/>
          <p:nvPr/>
        </p:nvSpPr>
        <p:spPr>
          <a:xfrm>
            <a:off x="472270" y="3888198"/>
            <a:ext cx="1310854" cy="470090"/>
          </a:xfrm>
          <a:prstGeom prst="flowChartTerminator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Mac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F894CA-75B5-F87A-D276-3EA9870D1543}"/>
              </a:ext>
            </a:extLst>
          </p:cNvPr>
          <p:cNvSpPr txBox="1"/>
          <p:nvPr/>
        </p:nvSpPr>
        <p:spPr>
          <a:xfrm>
            <a:off x="376426" y="5920938"/>
            <a:ext cx="60970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 err="1">
                <a:solidFill>
                  <a:srgbClr val="954F7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설치관련참고블로그</a:t>
            </a:r>
            <a:endParaRPr lang="en-US" altLang="ko-KR" sz="1400" dirty="0">
              <a:solidFill>
                <a:srgbClr val="0070C0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ko-KR" altLang="en-US" sz="1400" dirty="0">
                <a:hlinkClick r:id="rId5"/>
              </a:rPr>
              <a:t>https://www.lainyzine.com/ko/article/how-to-install-latest-version-of-git-on-macos/</a:t>
            </a:r>
            <a:endParaRPr lang="ko-KR" altLang="en-US" sz="1400" dirty="0"/>
          </a:p>
        </p:txBody>
      </p:sp>
      <p:pic>
        <p:nvPicPr>
          <p:cNvPr id="1026" name="Picture 2" descr="Git 공식 웹사이트에서 최신 버전을 확인할 수 있습니다">
            <a:extLst>
              <a:ext uri="{FF2B5EF4-FFF2-40B4-BE49-F238E27FC236}">
                <a16:creationId xmlns:a16="http://schemas.microsoft.com/office/drawing/2014/main" id="{BF05E5E4-220A-E7DE-0D2B-18D0C1EF3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124" y="3876015"/>
            <a:ext cx="4537897" cy="1896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8C6F615-42C4-B1D8-C404-894A6808F510}"/>
              </a:ext>
            </a:extLst>
          </p:cNvPr>
          <p:cNvGrpSpPr/>
          <p:nvPr/>
        </p:nvGrpSpPr>
        <p:grpSpPr>
          <a:xfrm>
            <a:off x="6472177" y="3270276"/>
            <a:ext cx="5381563" cy="1733783"/>
            <a:chOff x="6589432" y="4358288"/>
            <a:chExt cx="5381563" cy="17337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033AB4DC-4B9C-DC9E-1D30-C4F79EC5A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89432" y="4358288"/>
              <a:ext cx="5381563" cy="1733783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2547FBD3-CF59-5D0C-1137-57C739B88382}"/>
                </a:ext>
              </a:extLst>
            </p:cNvPr>
            <p:cNvSpPr/>
            <p:nvPr/>
          </p:nvSpPr>
          <p:spPr>
            <a:xfrm>
              <a:off x="6589432" y="4358288"/>
              <a:ext cx="3655580" cy="53095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CC43FE2-A733-CFA8-FDDE-B407C7888B65}"/>
              </a:ext>
            </a:extLst>
          </p:cNvPr>
          <p:cNvSpPr txBox="1"/>
          <p:nvPr/>
        </p:nvSpPr>
        <p:spPr>
          <a:xfrm>
            <a:off x="6829790" y="1370244"/>
            <a:ext cx="4525565" cy="1733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git </a:t>
            </a:r>
            <a:r>
              <a:rPr lang="ko-KR" altLang="ko-KR" sz="1600" b="1" dirty="0"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설치 후 확인 </a:t>
            </a:r>
          </a:p>
          <a:p>
            <a:pPr lvl="1">
              <a:spcAft>
                <a:spcPts val="800"/>
              </a:spcAft>
            </a:pPr>
            <a:r>
              <a:rPr lang="en-US" altLang="ko-KR" sz="1600" b="1" dirty="0">
                <a:solidFill>
                  <a:srgbClr val="383A42"/>
                </a:solidFill>
                <a:effectLst/>
                <a:highlight>
                  <a:srgbClr val="FFFF00"/>
                </a:highlight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$ git --version</a:t>
            </a:r>
            <a:endParaRPr lang="ko-KR" altLang="ko-KR" sz="1600" b="1" dirty="0">
              <a:effectLst/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lvl="1" algn="just">
              <a:spcAft>
                <a:spcPts val="800"/>
              </a:spcAft>
            </a:pPr>
            <a:r>
              <a:rPr lang="en-US" altLang="ko-KR" sz="1600" b="1" dirty="0">
                <a:solidFill>
                  <a:srgbClr val="383A42"/>
                </a:solidFill>
                <a:effectLst/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git version 2.39.0.windows.2</a:t>
            </a:r>
          </a:p>
          <a:p>
            <a:pPr marL="285750" indent="-285750" algn="just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ko-KR" sz="1600" b="1" dirty="0"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</a:rPr>
              <a:t>git update</a:t>
            </a:r>
            <a:endParaRPr lang="ko-KR" altLang="ko-KR" sz="1600" b="1" dirty="0">
              <a:effectLst/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>
              <a:spcAft>
                <a:spcPts val="800"/>
              </a:spcAft>
            </a:pPr>
            <a:r>
              <a:rPr lang="en-US" altLang="ko-KR" sz="1600" b="1" dirty="0">
                <a:solidFill>
                  <a:srgbClr val="383A42"/>
                </a:solidFill>
                <a:effectLst/>
                <a:highlight>
                  <a:srgbClr val="FFFF00"/>
                </a:highlight>
                <a:latin typeface="+mj-lt"/>
                <a:ea typeface="굴림" panose="020B0600000101010101" pitchFamily="50" charset="-127"/>
                <a:cs typeface="굴림" panose="020B0600000101010101" pitchFamily="50" charset="-127"/>
              </a:rPr>
              <a:t>$ git update-git-for-windows</a:t>
            </a:r>
            <a:endParaRPr lang="ko-KR" altLang="ko-KR" sz="1600" b="1" dirty="0">
              <a:effectLst/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D97444-FA69-D3C7-5539-C113443122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2177" y="393959"/>
            <a:ext cx="3945448" cy="9055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3B85C98-1B8A-7FBF-D2EF-264FDA824273}"/>
              </a:ext>
            </a:extLst>
          </p:cNvPr>
          <p:cNvSpPr txBox="1"/>
          <p:nvPr/>
        </p:nvSpPr>
        <p:spPr>
          <a:xfrm>
            <a:off x="6753137" y="5941749"/>
            <a:ext cx="50624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git update </a:t>
            </a:r>
            <a:r>
              <a:rPr lang="ko-KR" altLang="en-US" dirty="0"/>
              <a:t>관련 링크</a:t>
            </a:r>
            <a:r>
              <a:rPr lang="en-US" altLang="ko-KR" dirty="0"/>
              <a:t>: </a:t>
            </a:r>
          </a:p>
          <a:p>
            <a:r>
              <a:rPr lang="en-US" altLang="ko-KR" dirty="0">
                <a:hlinkClick r:id="rId9"/>
              </a:rPr>
              <a:t>https://phoenixnap.com/kb/how-to-update-git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1773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5677</TotalTime>
  <Pages>8</Pages>
  <Words>1702</Words>
  <Characters>0</Characters>
  <Application>Microsoft Macintosh PowerPoint</Application>
  <DocSecurity>0</DocSecurity>
  <PresentationFormat>와이드스크린</PresentationFormat>
  <Lines>0</Lines>
  <Paragraphs>210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9" baseType="lpstr">
      <vt:lpstr>adobe-clean</vt:lpstr>
      <vt:lpstr>Cascadia Mono</vt:lpstr>
      <vt:lpstr>G마켓 산스 Medium</vt:lpstr>
      <vt:lpstr>굴림</vt:lpstr>
      <vt:lpstr>맑은 고딕</vt:lpstr>
      <vt:lpstr>Pretendard SemiBold</vt:lpstr>
      <vt:lpstr>Arial</vt:lpstr>
      <vt:lpstr>Oswald</vt:lpstr>
      <vt:lpstr>Roboto</vt:lpstr>
      <vt:lpstr>Wingdings</vt:lpstr>
      <vt:lpstr>Office 테마</vt:lpstr>
      <vt:lpstr>기초프로젝트랩</vt:lpstr>
      <vt:lpstr>git &amp; GitHub</vt:lpstr>
      <vt:lpstr>학습목표</vt:lpstr>
      <vt:lpstr>PowerPoint 프레젠테이션</vt:lpstr>
      <vt:lpstr>Git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류연민</dc:creator>
  <cp:lastModifiedBy>이예은</cp:lastModifiedBy>
  <cp:revision>109</cp:revision>
  <dcterms:modified xsi:type="dcterms:W3CDTF">2025-04-02T07:40:47Z</dcterms:modified>
  <cp:version>9.104.131.47063</cp:version>
</cp:coreProperties>
</file>